
<file path=[Content_Types].xml><?xml version="1.0" encoding="utf-8"?>
<Types xmlns="http://schemas.openxmlformats.org/package/2006/content-types">
  <Default Extension="xml" ContentType="application/xml"/>
  <Default Extension="bin" ContentType="application/vnd.openxmlformats-officedocument.oleObject"/>
  <Default Extension="jpeg" ContentType="image/jpeg"/>
  <Default Extension="jpg" ContentType="image/jpeg"/>
  <Default Extension="emf" ContentType="image/x-emf"/>
  <Default Extension="tiff" ContentType="image/tiff"/>
  <Default Extension="rels" ContentType="application/vnd.openxmlformats-package.relationships+xml"/>
  <Default Extension="vml" ContentType="application/vnd.openxmlformats-officedocument.vmlDrawing"/>
  <Default Extension="gif" ContentType="image/gif"/>
  <Default Extension="png" ContentType="image/png"/>
  <Default Extension="wmf" ContentType="image/x-w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1.xml" ContentType="application/vnd.openxmlformats-officedocument.drawingml.char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48" r:id="rId1"/>
  </p:sldMasterIdLst>
  <p:notesMasterIdLst>
    <p:notesMasterId r:id="rId35"/>
  </p:notesMasterIdLst>
  <p:sldIdLst>
    <p:sldId id="256" r:id="rId2"/>
    <p:sldId id="348" r:id="rId3"/>
    <p:sldId id="344" r:id="rId4"/>
    <p:sldId id="338" r:id="rId5"/>
    <p:sldId id="340" r:id="rId6"/>
    <p:sldId id="341" r:id="rId7"/>
    <p:sldId id="345" r:id="rId8"/>
    <p:sldId id="347" r:id="rId9"/>
    <p:sldId id="346" r:id="rId10"/>
    <p:sldId id="343" r:id="rId11"/>
    <p:sldId id="342" r:id="rId12"/>
    <p:sldId id="268" r:id="rId13"/>
    <p:sldId id="313" r:id="rId14"/>
    <p:sldId id="330" r:id="rId15"/>
    <p:sldId id="328" r:id="rId16"/>
    <p:sldId id="331" r:id="rId17"/>
    <p:sldId id="332" r:id="rId18"/>
    <p:sldId id="333" r:id="rId19"/>
    <p:sldId id="334" r:id="rId20"/>
    <p:sldId id="335" r:id="rId21"/>
    <p:sldId id="267" r:id="rId22"/>
    <p:sldId id="273" r:id="rId23"/>
    <p:sldId id="304" r:id="rId24"/>
    <p:sldId id="318" r:id="rId25"/>
    <p:sldId id="287" r:id="rId26"/>
    <p:sldId id="319" r:id="rId27"/>
    <p:sldId id="320" r:id="rId28"/>
    <p:sldId id="321" r:id="rId29"/>
    <p:sldId id="322" r:id="rId30"/>
    <p:sldId id="323" r:id="rId31"/>
    <p:sldId id="312" r:id="rId32"/>
    <p:sldId id="317" r:id="rId33"/>
    <p:sldId id="316" r:id="rId34"/>
  </p:sldIdLst>
  <p:sldSz cx="9144000" cy="6858000" type="screen4x3"/>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John David N. Dionisio" initials="JD" lastIdx="5"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5CDDA"/>
    <a:srgbClr val="9C9C9C"/>
    <a:srgbClr val="C51789"/>
    <a:srgbClr val="F9238E"/>
    <a:srgbClr val="FA54A7"/>
    <a:srgbClr val="16693F"/>
    <a:srgbClr val="E38D1B"/>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34588" autoAdjust="0"/>
    <p:restoredTop sz="81583"/>
  </p:normalViewPr>
  <p:slideViewPr>
    <p:cSldViewPr snapToGrid="0" snapToObjects="1">
      <p:cViewPr>
        <p:scale>
          <a:sx n="95" d="100"/>
          <a:sy n="95" d="100"/>
        </p:scale>
        <p:origin x="520" y="14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400"/>
    </p:cViewPr>
  </p:sorterViewPr>
  <p:notesViewPr>
    <p:cSldViewPr snapToGrid="0" snapToObjects="1">
      <p:cViewPr varScale="1">
        <p:scale>
          <a:sx n="82" d="100"/>
          <a:sy n="82" d="100"/>
        </p:scale>
        <p:origin x="3312" y="168"/>
      </p:cViewPr>
      <p:guideLst/>
    </p:cSldViewPr>
  </p:notes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notesMaster" Target="notesMasters/notesMaster1.xml"/><Relationship Id="rId36" Type="http://schemas.openxmlformats.org/officeDocument/2006/relationships/commentAuthors" Target="commentAuthor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presProps" Target="presProps.xml"/><Relationship Id="rId38" Type="http://schemas.openxmlformats.org/officeDocument/2006/relationships/viewProps" Target="viewProps.xml"/><Relationship Id="rId39" Type="http://schemas.openxmlformats.org/officeDocument/2006/relationships/theme" Target="theme/theme1.xml"/><Relationship Id="rId40"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1" Type="http://schemas.openxmlformats.org/officeDocument/2006/relationships/oleObject" Target="../embeddings/oleObject3.bin"/></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title>
      <c:tx>
        <c:rich>
          <a:bodyPr/>
          <a:lstStyle/>
          <a:p>
            <a:pPr>
              <a:defRPr/>
            </a:pPr>
            <a:r>
              <a:rPr lang="en-US" smtClean="0"/>
              <a:t>LSE/min LSE Ratio</a:t>
            </a:r>
            <a:r>
              <a:rPr lang="en-US" baseline="0" smtClean="0"/>
              <a:t> for </a:t>
            </a:r>
            <a:r>
              <a:rPr lang="en-US" smtClean="0"/>
              <a:t>10 </a:t>
            </a:r>
            <a:r>
              <a:rPr lang="en-US"/>
              <a:t>Random </a:t>
            </a:r>
            <a:r>
              <a:rPr lang="en-US" smtClean="0"/>
              <a:t>15-gene, </a:t>
            </a:r>
            <a:r>
              <a:rPr lang="en-US"/>
              <a:t>28-edge </a:t>
            </a:r>
            <a:r>
              <a:rPr lang="en-US" smtClean="0"/>
              <a:t>Networks</a:t>
            </a:r>
            <a:endParaRPr lang="en-US"/>
          </a:p>
        </c:rich>
      </c:tx>
      <c:layout>
        <c:manualLayout>
          <c:xMode val="edge"/>
          <c:yMode val="edge"/>
          <c:x val="0.140727577509843"/>
          <c:y val="0.0572057205720572"/>
        </c:manualLayout>
      </c:layout>
      <c:overlay val="0"/>
    </c:title>
    <c:autoTitleDeleted val="0"/>
    <c:plotArea>
      <c:layout>
        <c:manualLayout>
          <c:layoutTarget val="inner"/>
          <c:xMode val="edge"/>
          <c:yMode val="edge"/>
          <c:x val="0.0983949248335226"/>
          <c:y val="0.209143694719893"/>
          <c:w val="0.871648622047244"/>
          <c:h val="0.648331263472477"/>
        </c:manualLayout>
      </c:layout>
      <c:barChart>
        <c:barDir val="col"/>
        <c:grouping val="clustered"/>
        <c:varyColors val="0"/>
        <c:ser>
          <c:idx val="0"/>
          <c:order val="0"/>
          <c:tx>
            <c:strRef>
              <c:f>'[GJ-dHAP4-fam_strains-added_Sigmoid_estimation_Poster-analysis (1).xlsx]LSE'!$A$9</c:f>
              <c:strCache>
                <c:ptCount val="1"/>
                <c:pt idx="0">
                  <c:v>LSE/minLSE</c:v>
                </c:pt>
              </c:strCache>
            </c:strRef>
          </c:tx>
          <c:invertIfNegative val="0"/>
          <c:cat>
            <c:strRef>
              <c:f>'[GJ-dHAP4-fam_strains-added_Sigmoid_estimation_Poster-analysis (1).xlsx]LSE'!$B$8:$L$8</c:f>
              <c:strCache>
                <c:ptCount val="11"/>
                <c:pt idx="0">
                  <c:v>YEASTRACT</c:v>
                </c:pt>
                <c:pt idx="1">
                  <c:v>rand1</c:v>
                </c:pt>
                <c:pt idx="2">
                  <c:v>rand2</c:v>
                </c:pt>
                <c:pt idx="3">
                  <c:v>rand3</c:v>
                </c:pt>
                <c:pt idx="4">
                  <c:v>rand4</c:v>
                </c:pt>
                <c:pt idx="5">
                  <c:v>rand5</c:v>
                </c:pt>
                <c:pt idx="6">
                  <c:v>rand6</c:v>
                </c:pt>
                <c:pt idx="7">
                  <c:v>rand7</c:v>
                </c:pt>
                <c:pt idx="8">
                  <c:v>rand8</c:v>
                </c:pt>
                <c:pt idx="9">
                  <c:v>rand9</c:v>
                </c:pt>
                <c:pt idx="10">
                  <c:v>rand10</c:v>
                </c:pt>
              </c:strCache>
            </c:strRef>
          </c:cat>
          <c:val>
            <c:numRef>
              <c:f>'[GJ-dHAP4-fam_strains-added_Sigmoid_estimation_Poster-analysis (1).xlsx]LSE'!$B$9:$L$9</c:f>
              <c:numCache>
                <c:formatCode>General</c:formatCode>
                <c:ptCount val="11"/>
                <c:pt idx="0">
                  <c:v>1.454863363023498</c:v>
                </c:pt>
                <c:pt idx="1">
                  <c:v>1.488265601800375</c:v>
                </c:pt>
                <c:pt idx="2">
                  <c:v>1.469264966442357</c:v>
                </c:pt>
                <c:pt idx="3">
                  <c:v>1.435446735404182</c:v>
                </c:pt>
                <c:pt idx="4">
                  <c:v>1.464881231868065</c:v>
                </c:pt>
                <c:pt idx="5">
                  <c:v>1.464881231868065</c:v>
                </c:pt>
                <c:pt idx="6">
                  <c:v>1.424186717907643</c:v>
                </c:pt>
                <c:pt idx="7">
                  <c:v>1.513927753524898</c:v>
                </c:pt>
                <c:pt idx="8">
                  <c:v>1.49420605461354</c:v>
                </c:pt>
                <c:pt idx="9">
                  <c:v>1.439017629031655</c:v>
                </c:pt>
                <c:pt idx="10">
                  <c:v>1.494277087113248</c:v>
                </c:pt>
              </c:numCache>
            </c:numRef>
          </c:val>
        </c:ser>
        <c:dLbls>
          <c:showLegendKey val="0"/>
          <c:showVal val="0"/>
          <c:showCatName val="0"/>
          <c:showSerName val="0"/>
          <c:showPercent val="0"/>
          <c:showBubbleSize val="0"/>
        </c:dLbls>
        <c:gapWidth val="150"/>
        <c:axId val="-905713552"/>
        <c:axId val="-905778160"/>
      </c:barChart>
      <c:catAx>
        <c:axId val="-905713552"/>
        <c:scaling>
          <c:orientation val="minMax"/>
        </c:scaling>
        <c:delete val="0"/>
        <c:axPos val="b"/>
        <c:numFmt formatCode="General" sourceLinked="0"/>
        <c:majorTickMark val="out"/>
        <c:minorTickMark val="none"/>
        <c:tickLblPos val="nextTo"/>
        <c:crossAx val="-905778160"/>
        <c:crosses val="autoZero"/>
        <c:auto val="1"/>
        <c:lblAlgn val="ctr"/>
        <c:lblOffset val="100"/>
        <c:noMultiLvlLbl val="0"/>
      </c:catAx>
      <c:valAx>
        <c:axId val="-905778160"/>
        <c:scaling>
          <c:orientation val="minMax"/>
          <c:max val="1.52"/>
        </c:scaling>
        <c:delete val="0"/>
        <c:axPos val="l"/>
        <c:majorGridlines/>
        <c:title>
          <c:tx>
            <c:rich>
              <a:bodyPr rot="-5400000" vert="horz"/>
              <a:lstStyle/>
              <a:p>
                <a:pPr>
                  <a:defRPr/>
                </a:pPr>
                <a:r>
                  <a:rPr lang="en-US"/>
                  <a:t>LSE/minLSE Ratio</a:t>
                </a:r>
              </a:p>
            </c:rich>
          </c:tx>
          <c:overlay val="0"/>
        </c:title>
        <c:numFmt formatCode="General" sourceLinked="1"/>
        <c:majorTickMark val="out"/>
        <c:minorTickMark val="none"/>
        <c:tickLblPos val="nextTo"/>
        <c:crossAx val="-905713552"/>
        <c:crosses val="autoZero"/>
        <c:crossBetween val="between"/>
      </c:valAx>
    </c:plotArea>
    <c:plotVisOnly val="1"/>
    <c:dispBlanksAs val="gap"/>
    <c:showDLblsOverMax val="0"/>
  </c:chart>
  <c:externalData r:id="rId1">
    <c:autoUpdate val="0"/>
  </c:externalData>
</c:chartSpace>
</file>

<file path=ppt/drawings/_rels/vmlDrawing1.vml.rels><?xml version="1.0" encoding="UTF-8" standalone="yes"?>
<Relationships xmlns="http://schemas.openxmlformats.org/package/2006/relationships"><Relationship Id="rId1" Type="http://schemas.openxmlformats.org/officeDocument/2006/relationships/image" Target="../media/image32.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4.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5138"/>
          </a:xfrm>
          <a:prstGeom prst="rect">
            <a:avLst/>
          </a:prstGeom>
        </p:spPr>
        <p:txBody>
          <a:bodyPr vert="horz" lIns="91440" tIns="45720" rIns="91440" bIns="45720" rtlCol="0"/>
          <a:lstStyle>
            <a:lvl1pPr algn="r">
              <a:defRPr sz="1200"/>
            </a:lvl1pPr>
          </a:lstStyle>
          <a:p>
            <a:fld id="{16B39F3F-B769-4086-9379-2E97F0DE416C}" type="datetimeFigureOut">
              <a:rPr lang="en-US" smtClean="0"/>
              <a:t>10/16/17</a:t>
            </a:fld>
            <a:endParaRPr lang="en-US"/>
          </a:p>
        </p:txBody>
      </p:sp>
      <p:sp>
        <p:nvSpPr>
          <p:cNvPr id="4" name="Slide Image Placeholder 3"/>
          <p:cNvSpPr>
            <a:spLocks noGrp="1" noRot="1" noChangeAspect="1"/>
          </p:cNvSpPr>
          <p:nvPr>
            <p:ph type="sldImg" idx="2"/>
          </p:nvPr>
        </p:nvSpPr>
        <p:spPr>
          <a:xfrm>
            <a:off x="1181100" y="696913"/>
            <a:ext cx="4648200" cy="34861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16425"/>
            <a:ext cx="5607050" cy="4183063"/>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5138"/>
          </a:xfrm>
          <a:prstGeom prst="rect">
            <a:avLst/>
          </a:prstGeom>
        </p:spPr>
        <p:txBody>
          <a:bodyPr vert="horz" lIns="91440" tIns="45720" rIns="91440" bIns="45720" rtlCol="0" anchor="b"/>
          <a:lstStyle>
            <a:lvl1pPr algn="r">
              <a:defRPr sz="1200"/>
            </a:lvl1pPr>
          </a:lstStyle>
          <a:p>
            <a:fld id="{AA71EC1C-5ADC-44AF-BC95-94CFA2649419}" type="slidenum">
              <a:rPr lang="en-US" smtClean="0"/>
              <a:t>‹#›</a:t>
            </a:fld>
            <a:endParaRPr lang="en-US"/>
          </a:p>
        </p:txBody>
      </p:sp>
    </p:spTree>
    <p:extLst>
      <p:ext uri="{BB962C8B-B14F-4D97-AF65-F5344CB8AC3E}">
        <p14:creationId xmlns:p14="http://schemas.microsoft.com/office/powerpoint/2010/main" val="16944923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My name</a:t>
            </a:r>
            <a:r>
              <a:rPr lang="en-US" baseline="0" dirty="0" smtClean="0"/>
              <a:t> </a:t>
            </a:r>
            <a:r>
              <a:rPr lang="en-US" baseline="0" dirty="0" smtClean="0"/>
              <a:t>is Eileen </a:t>
            </a:r>
            <a:r>
              <a:rPr lang="en-US" baseline="0" dirty="0" smtClean="0"/>
              <a:t>Choe and today </a:t>
            </a:r>
            <a:r>
              <a:rPr lang="en-US" baseline="0" dirty="0" smtClean="0"/>
              <a:t>I am presenting GRNsight v2: a web application for visualizing models of small gene regulatory </a:t>
            </a:r>
            <a:r>
              <a:rPr lang="en-US" baseline="0" dirty="0" smtClean="0"/>
              <a:t>networks.</a:t>
            </a:r>
          </a:p>
          <a:p>
            <a:r>
              <a:rPr lang="en-US" baseline="0" dirty="0" smtClean="0"/>
              <a:t>GRNsight is an ongoing interdisciplinary research project at Loyola Marymount University which is a collaboration between the departments of electrical engineering and computer science and the department of biology.</a:t>
            </a:r>
            <a:endParaRPr lang="en-US" dirty="0"/>
          </a:p>
        </p:txBody>
      </p:sp>
      <p:sp>
        <p:nvSpPr>
          <p:cNvPr id="4" name="Slide Number Placeholder 3"/>
          <p:cNvSpPr>
            <a:spLocks noGrp="1"/>
          </p:cNvSpPr>
          <p:nvPr>
            <p:ph type="sldNum" sz="quarter" idx="10"/>
          </p:nvPr>
        </p:nvSpPr>
        <p:spPr/>
        <p:txBody>
          <a:bodyPr/>
          <a:lstStyle/>
          <a:p>
            <a:fld id="{AA71EC1C-5ADC-44AF-BC95-94CFA2649419}" type="slidenum">
              <a:rPr lang="en-US" smtClean="0"/>
              <a:t>1</a:t>
            </a:fld>
            <a:endParaRPr lang="en-US"/>
          </a:p>
        </p:txBody>
      </p:sp>
    </p:spTree>
    <p:extLst>
      <p:ext uri="{BB962C8B-B14F-4D97-AF65-F5344CB8AC3E}">
        <p14:creationId xmlns:p14="http://schemas.microsoft.com/office/powerpoint/2010/main" val="18305861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There’s a lot of data being generated across different domains, and with this comes a need to develop tools to understand data.</a:t>
            </a:r>
          </a:p>
          <a:p>
            <a:endParaRPr lang="en-US" dirty="0" smtClean="0"/>
          </a:p>
          <a:p>
            <a:r>
              <a:rPr lang="en-US" dirty="0" smtClean="0"/>
              <a:t>For example, biologists</a:t>
            </a:r>
            <a:r>
              <a:rPr lang="en-US" baseline="0" dirty="0" smtClean="0"/>
              <a:t> </a:t>
            </a:r>
            <a:r>
              <a:rPr lang="en-US" dirty="0" smtClean="0"/>
              <a:t>often have difficulty understanding the complicated relationships in gene regulatory network data from viewing the raw data generated</a:t>
            </a:r>
            <a:r>
              <a:rPr lang="en-US" baseline="0" dirty="0" smtClean="0"/>
              <a:t> from </a:t>
            </a:r>
            <a:r>
              <a:rPr lang="en-US" dirty="0" smtClean="0"/>
              <a:t>their experiments.</a:t>
            </a:r>
          </a:p>
          <a:p>
            <a:endParaRPr lang="en-US" dirty="0" smtClean="0"/>
          </a:p>
          <a:p>
            <a:r>
              <a:rPr lang="en-US" dirty="0" smtClean="0"/>
              <a:t>There are two related research groups at LMU--</a:t>
            </a:r>
            <a:r>
              <a:rPr lang="en-US" baseline="0" dirty="0" smtClean="0"/>
              <a:t> the </a:t>
            </a:r>
            <a:r>
              <a:rPr lang="en-US" baseline="0" dirty="0" err="1" smtClean="0"/>
              <a:t>Dahlquist</a:t>
            </a:r>
            <a:r>
              <a:rPr lang="en-US" baseline="0" dirty="0" smtClean="0"/>
              <a:t> lab which designs and runs DNA microarray experiments, and </a:t>
            </a:r>
            <a:r>
              <a:rPr lang="en-US" baseline="0" dirty="0" err="1" smtClean="0"/>
              <a:t>GRNmap</a:t>
            </a:r>
            <a:r>
              <a:rPr lang="en-US" baseline="0" dirty="0" smtClean="0"/>
              <a:t>, which models the dynamics of gene regulatory networks using differential equations. </a:t>
            </a:r>
            <a:r>
              <a:rPr lang="en-US" baseline="0" dirty="0" err="1" smtClean="0"/>
              <a:t>GRNmap</a:t>
            </a:r>
            <a:r>
              <a:rPr lang="en-US" baseline="0" dirty="0" smtClean="0"/>
              <a:t> outputs data in the form of an Excel Spreadsheet, however, data in this format is still dense difficult to understand.</a:t>
            </a:r>
          </a:p>
          <a:p>
            <a:endParaRPr lang="en-US" baseline="0" dirty="0" smtClean="0"/>
          </a:p>
          <a:p>
            <a:r>
              <a:rPr lang="en-US" baseline="0" dirty="0" smtClean="0"/>
              <a:t>GRNsight solves this problem through data visualization. GRNsight is a web application optimized for small graphs which produces easily interpretable and customizable visualizations.</a:t>
            </a:r>
          </a:p>
          <a:p>
            <a:endParaRPr lang="en-US" dirty="0" smtClean="0"/>
          </a:p>
          <a:p>
            <a:r>
              <a:rPr lang="en-US" dirty="0" smtClean="0"/>
              <a:t>The goal of data visualization is to close the cognitive gap between data and insight through visual encoding. For GRNsight, our goal is to help biologists to ask new questions, and design new experiments.</a:t>
            </a:r>
          </a:p>
        </p:txBody>
      </p:sp>
      <p:sp>
        <p:nvSpPr>
          <p:cNvPr id="4" name="Slide Number Placeholder 3"/>
          <p:cNvSpPr>
            <a:spLocks noGrp="1"/>
          </p:cNvSpPr>
          <p:nvPr>
            <p:ph type="sldNum" sz="quarter" idx="10"/>
          </p:nvPr>
        </p:nvSpPr>
        <p:spPr/>
        <p:txBody>
          <a:bodyPr/>
          <a:lstStyle/>
          <a:p>
            <a:fld id="{AA71EC1C-5ADC-44AF-BC95-94CFA2649419}" type="slidenum">
              <a:rPr lang="en-US" smtClean="0"/>
              <a:t>2</a:t>
            </a:fld>
            <a:endParaRPr lang="en-US"/>
          </a:p>
        </p:txBody>
      </p:sp>
    </p:spTree>
    <p:extLst>
      <p:ext uri="{BB962C8B-B14F-4D97-AF65-F5344CB8AC3E}">
        <p14:creationId xmlns:p14="http://schemas.microsoft.com/office/powerpoint/2010/main" val="12932963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GRNsight v1 was released on</a:t>
            </a:r>
            <a:r>
              <a:rPr lang="mr-IN" dirty="0" smtClean="0"/>
              <a:t>…</a:t>
            </a:r>
            <a:r>
              <a:rPr lang="en-US" dirty="0" smtClean="0"/>
              <a:t>.</a:t>
            </a:r>
          </a:p>
          <a:p>
            <a:endParaRPr lang="en-US" dirty="0"/>
          </a:p>
          <a:p>
            <a:r>
              <a:rPr lang="en-US" dirty="0" smtClean="0"/>
              <a:t>GRNsight automatically lays out force directed networks from adjacency matrix inputs.</a:t>
            </a:r>
          </a:p>
          <a:p>
            <a:r>
              <a:rPr lang="en-US" dirty="0" smtClean="0"/>
              <a:t>GRNsight</a:t>
            </a:r>
            <a:r>
              <a:rPr lang="en-US" baseline="0" dirty="0" smtClean="0"/>
              <a:t> uses</a:t>
            </a:r>
            <a:r>
              <a:rPr lang="en-US" dirty="0" smtClean="0"/>
              <a:t> rectangular nodes representing genes, and arrows representing</a:t>
            </a:r>
            <a:r>
              <a:rPr lang="en-US" baseline="0" dirty="0" smtClean="0"/>
              <a:t> various</a:t>
            </a:r>
            <a:r>
              <a:rPr lang="en-US" dirty="0" smtClean="0"/>
              <a:t> regulatory relationships.</a:t>
            </a:r>
          </a:p>
          <a:p>
            <a:endParaRPr lang="en-US" dirty="0"/>
          </a:p>
          <a:p>
            <a:r>
              <a:rPr lang="en-US" dirty="0" smtClean="0"/>
              <a:t>The user interface on the left panel, allows the user to modify force graph parameters, which apply physics simulation to the graph.</a:t>
            </a:r>
          </a:p>
          <a:p>
            <a:endParaRPr lang="en-US" dirty="0"/>
          </a:p>
          <a:p>
            <a:r>
              <a:rPr lang="en-US" dirty="0" smtClean="0"/>
              <a:t>From user feedback of GRNsight v1, our research objective was</a:t>
            </a:r>
            <a:r>
              <a:rPr lang="en-US" baseline="0" dirty="0" smtClean="0"/>
              <a:t> to improve </a:t>
            </a:r>
            <a:r>
              <a:rPr lang="en-US" dirty="0" err="1" smtClean="0"/>
              <a:t>GRNsight’s</a:t>
            </a:r>
            <a:r>
              <a:rPr lang="en-US" dirty="0" smtClean="0"/>
              <a:t> analytical and visual capabilities of networks.</a:t>
            </a:r>
          </a:p>
        </p:txBody>
      </p:sp>
      <p:sp>
        <p:nvSpPr>
          <p:cNvPr id="4" name="Slide Number Placeholder 3"/>
          <p:cNvSpPr>
            <a:spLocks noGrp="1"/>
          </p:cNvSpPr>
          <p:nvPr>
            <p:ph type="sldNum" sz="quarter" idx="10"/>
          </p:nvPr>
        </p:nvSpPr>
        <p:spPr/>
        <p:txBody>
          <a:bodyPr/>
          <a:lstStyle/>
          <a:p>
            <a:fld id="{AA71EC1C-5ADC-44AF-BC95-94CFA2649419}" type="slidenum">
              <a:rPr lang="en-US" smtClean="0"/>
              <a:t>3</a:t>
            </a:fld>
            <a:endParaRPr lang="en-US"/>
          </a:p>
        </p:txBody>
      </p:sp>
    </p:spTree>
    <p:extLst>
      <p:ext uri="{BB962C8B-B14F-4D97-AF65-F5344CB8AC3E}">
        <p14:creationId xmlns:p14="http://schemas.microsoft.com/office/powerpoint/2010/main" val="2371806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AA71EC1C-5ADC-44AF-BC95-94CFA2649419}" type="slidenum">
              <a:rPr lang="en-US" smtClean="0"/>
              <a:t>4</a:t>
            </a:fld>
            <a:endParaRPr lang="en-US"/>
          </a:p>
        </p:txBody>
      </p:sp>
    </p:spTree>
    <p:extLst>
      <p:ext uri="{BB962C8B-B14F-4D97-AF65-F5344CB8AC3E}">
        <p14:creationId xmlns:p14="http://schemas.microsoft.com/office/powerpoint/2010/main" val="2850173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Here’s</a:t>
            </a:r>
            <a:r>
              <a:rPr lang="en-US" sz="1200" b="0" i="0" kern="1200" baseline="0" dirty="0" smtClean="0">
                <a:solidFill>
                  <a:schemeClr val="tx1"/>
                </a:solidFill>
                <a:effectLst/>
                <a:latin typeface="+mn-lt"/>
                <a:ea typeface="+mn-ea"/>
                <a:cs typeface="+mn-cs"/>
              </a:rPr>
              <a:t> a matrix of our research results, highlighting a subset of the features added in GRNsight v2.</a:t>
            </a:r>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In </a:t>
            </a:r>
            <a:r>
              <a:rPr lang="en-US" sz="1200" b="0" i="0" kern="1200" dirty="0" smtClean="0">
                <a:solidFill>
                  <a:schemeClr val="tx1"/>
                </a:solidFill>
                <a:effectLst/>
                <a:latin typeface="+mn-lt"/>
                <a:ea typeface="+mn-ea"/>
                <a:cs typeface="+mn-cs"/>
              </a:rPr>
              <a:t>GRNsight v2, the graph bounding box is separated from the viewport and is allowed to expand as far as required for the graph to converge to a steady-state, allowing the force graph parameters to be fully applied. Because of this change, the ability for the user to zoom and scroll the graph within the viewport was added</a:t>
            </a:r>
            <a:r>
              <a:rPr lang="en-US" sz="1200" b="0" i="0" kern="1200" dirty="0" smtClean="0">
                <a:solidFill>
                  <a:schemeClr val="tx1"/>
                </a:solidFill>
                <a:effectLst/>
                <a:latin typeface="+mn-lt"/>
                <a:ea typeface="+mn-ea"/>
                <a:cs typeface="+mn-cs"/>
              </a:rPr>
              <a:t>.</a:t>
            </a:r>
          </a:p>
          <a:p>
            <a:endParaRPr lang="en-US" dirty="0"/>
          </a:p>
          <a:p>
            <a:r>
              <a:rPr lang="en-US" sz="1200" b="0" i="0" kern="1200" dirty="0" smtClean="0">
                <a:solidFill>
                  <a:schemeClr val="tx1"/>
                </a:solidFill>
                <a:effectLst/>
                <a:latin typeface="+mn-lt"/>
                <a:ea typeface="+mn-ea"/>
                <a:cs typeface="+mn-cs"/>
              </a:rPr>
              <a:t>In GRNsight v2</a:t>
            </a:r>
            <a:r>
              <a:rPr lang="en-US" sz="1200" b="0" i="0" kern="1200" baseline="0" dirty="0" smtClean="0">
                <a:solidFill>
                  <a:schemeClr val="tx1"/>
                </a:solidFill>
                <a:effectLst/>
                <a:latin typeface="+mn-lt"/>
                <a:ea typeface="+mn-ea"/>
                <a:cs typeface="+mn-cs"/>
              </a:rPr>
              <a:t>, menu options were added </a:t>
            </a:r>
            <a:r>
              <a:rPr lang="en-US" sz="1200" b="0" i="0" kern="1200" dirty="0" smtClean="0">
                <a:solidFill>
                  <a:schemeClr val="tx1"/>
                </a:solidFill>
                <a:effectLst/>
                <a:latin typeface="+mn-lt"/>
                <a:ea typeface="+mn-ea"/>
                <a:cs typeface="+mn-cs"/>
              </a:rPr>
              <a:t>to </a:t>
            </a:r>
            <a:r>
              <a:rPr lang="en-US" sz="1200" b="0" i="0" kern="1200" dirty="0" smtClean="0">
                <a:solidFill>
                  <a:schemeClr val="tx1"/>
                </a:solidFill>
                <a:effectLst/>
                <a:latin typeface="+mn-lt"/>
                <a:ea typeface="+mn-ea"/>
                <a:cs typeface="+mn-cs"/>
              </a:rPr>
              <a:t>always or never show edge weight </a:t>
            </a:r>
            <a:r>
              <a:rPr lang="en-US" sz="1200" b="0" i="0" kern="1200" dirty="0" smtClean="0">
                <a:solidFill>
                  <a:schemeClr val="tx1"/>
                </a:solidFill>
                <a:effectLst/>
                <a:latin typeface="+mn-lt"/>
                <a:ea typeface="+mn-ea"/>
                <a:cs typeface="+mn-cs"/>
              </a:rPr>
              <a:t>values</a:t>
            </a:r>
          </a:p>
          <a:p>
            <a:endParaRPr lang="en-US" dirty="0"/>
          </a:p>
          <a:p>
            <a:r>
              <a:rPr lang="en-US" sz="1200" b="0" i="0" kern="1200" dirty="0" smtClean="0">
                <a:solidFill>
                  <a:schemeClr val="tx1"/>
                </a:solidFill>
                <a:effectLst/>
                <a:latin typeface="+mn-lt"/>
                <a:ea typeface="+mn-ea"/>
                <a:cs typeface="+mn-cs"/>
              </a:rPr>
              <a:t>In</a:t>
            </a:r>
            <a:r>
              <a:rPr lang="en-US" sz="1200" b="0" i="0" kern="1200" baseline="0" dirty="0" smtClean="0">
                <a:solidFill>
                  <a:schemeClr val="tx1"/>
                </a:solidFill>
                <a:effectLst/>
                <a:latin typeface="+mn-lt"/>
                <a:ea typeface="+mn-ea"/>
                <a:cs typeface="+mn-cs"/>
              </a:rPr>
              <a:t> GRNsight v2, the </a:t>
            </a:r>
            <a:r>
              <a:rPr lang="en-US" sz="1200" b="0" i="0" kern="1200" dirty="0" smtClean="0">
                <a:solidFill>
                  <a:schemeClr val="tx1"/>
                </a:solidFill>
                <a:effectLst/>
                <a:latin typeface="+mn-lt"/>
                <a:ea typeface="+mn-ea"/>
                <a:cs typeface="+mn-cs"/>
              </a:rPr>
              <a:t>ability </a:t>
            </a:r>
            <a:r>
              <a:rPr lang="en-US" sz="1200" b="0" i="0" kern="1200" dirty="0" smtClean="0">
                <a:solidFill>
                  <a:schemeClr val="tx1"/>
                </a:solidFill>
                <a:effectLst/>
                <a:latin typeface="+mn-lt"/>
                <a:ea typeface="+mn-ea"/>
                <a:cs typeface="+mn-cs"/>
              </a:rPr>
              <a:t>to customize the edge thickness normalization </a:t>
            </a:r>
            <a:r>
              <a:rPr lang="en-US" sz="1200" b="0" i="0" kern="1200" dirty="0" smtClean="0">
                <a:solidFill>
                  <a:schemeClr val="tx1"/>
                </a:solidFill>
                <a:effectLst/>
                <a:latin typeface="+mn-lt"/>
                <a:ea typeface="+mn-ea"/>
                <a:cs typeface="+mn-cs"/>
              </a:rPr>
              <a:t>factor</a:t>
            </a:r>
            <a:r>
              <a:rPr lang="en-US" sz="1200" b="0" i="0" kern="1200" baseline="0" dirty="0" smtClean="0">
                <a:solidFill>
                  <a:schemeClr val="tx1"/>
                </a:solidFill>
                <a:effectLst/>
                <a:latin typeface="+mn-lt"/>
                <a:ea typeface="+mn-ea"/>
                <a:cs typeface="+mn-cs"/>
              </a:rPr>
              <a:t> allows </a:t>
            </a:r>
            <a:r>
              <a:rPr lang="en-US" sz="1200" b="0" i="0" kern="1200" dirty="0" smtClean="0">
                <a:solidFill>
                  <a:schemeClr val="tx1"/>
                </a:solidFill>
                <a:effectLst/>
                <a:latin typeface="+mn-lt"/>
                <a:ea typeface="+mn-ea"/>
                <a:cs typeface="+mn-cs"/>
              </a:rPr>
              <a:t>comparison </a:t>
            </a:r>
            <a:r>
              <a:rPr lang="en-US" sz="1200" b="0" i="0" kern="1200" dirty="0" smtClean="0">
                <a:solidFill>
                  <a:schemeClr val="tx1"/>
                </a:solidFill>
                <a:effectLst/>
                <a:latin typeface="+mn-lt"/>
                <a:ea typeface="+mn-ea"/>
                <a:cs typeface="+mn-cs"/>
              </a:rPr>
              <a:t>of multiple graphs so that the thicknesses of the edges will be on the same </a:t>
            </a:r>
            <a:r>
              <a:rPr lang="en-US" sz="1200" b="0" i="0" kern="1200" dirty="0" smtClean="0">
                <a:solidFill>
                  <a:schemeClr val="tx1"/>
                </a:solidFill>
                <a:effectLst/>
                <a:latin typeface="+mn-lt"/>
                <a:ea typeface="+mn-ea"/>
                <a:cs typeface="+mn-cs"/>
              </a:rPr>
              <a:t>scale.</a:t>
            </a:r>
            <a:endParaRPr lang="en-US" dirty="0"/>
          </a:p>
        </p:txBody>
      </p:sp>
      <p:sp>
        <p:nvSpPr>
          <p:cNvPr id="4" name="Slide Number Placeholder 3"/>
          <p:cNvSpPr>
            <a:spLocks noGrp="1"/>
          </p:cNvSpPr>
          <p:nvPr>
            <p:ph type="sldNum" sz="quarter" idx="10"/>
          </p:nvPr>
        </p:nvSpPr>
        <p:spPr/>
        <p:txBody>
          <a:bodyPr/>
          <a:lstStyle/>
          <a:p>
            <a:fld id="{AA71EC1C-5ADC-44AF-BC95-94CFA2649419}" type="slidenum">
              <a:rPr lang="en-US" smtClean="0"/>
              <a:t>5</a:t>
            </a:fld>
            <a:endParaRPr lang="en-US"/>
          </a:p>
        </p:txBody>
      </p:sp>
    </p:spTree>
    <p:extLst>
      <p:ext uri="{BB962C8B-B14F-4D97-AF65-F5344CB8AC3E}">
        <p14:creationId xmlns:p14="http://schemas.microsoft.com/office/powerpoint/2010/main" val="7478476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A71EC1C-5ADC-44AF-BC95-94CFA2649419}" type="slidenum">
              <a:rPr lang="en-US" smtClean="0"/>
              <a:t>6</a:t>
            </a:fld>
            <a:endParaRPr lang="en-US"/>
          </a:p>
        </p:txBody>
      </p:sp>
    </p:spTree>
    <p:extLst>
      <p:ext uri="{BB962C8B-B14F-4D97-AF65-F5344CB8AC3E}">
        <p14:creationId xmlns:p14="http://schemas.microsoft.com/office/powerpoint/2010/main" val="5964944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chemeClr val="tx1"/>
                </a:solidFill>
                <a:latin typeface="Arial" pitchFamily="34" charset="0"/>
              </a:defRPr>
            </a:lvl1pPr>
            <a:lvl2pPr marL="757066" indent="-291179" eaLnBrk="0" hangingPunct="0">
              <a:defRPr sz="2400" b="1">
                <a:solidFill>
                  <a:schemeClr val="tx1"/>
                </a:solidFill>
                <a:latin typeface="Arial" pitchFamily="34" charset="0"/>
              </a:defRPr>
            </a:lvl2pPr>
            <a:lvl3pPr marL="1164717" indent="-232943" eaLnBrk="0" hangingPunct="0">
              <a:defRPr sz="2400" b="1">
                <a:solidFill>
                  <a:schemeClr val="tx1"/>
                </a:solidFill>
                <a:latin typeface="Arial" pitchFamily="34" charset="0"/>
              </a:defRPr>
            </a:lvl3pPr>
            <a:lvl4pPr marL="1630604" indent="-232943" eaLnBrk="0" hangingPunct="0">
              <a:defRPr sz="2400" b="1">
                <a:solidFill>
                  <a:schemeClr val="tx1"/>
                </a:solidFill>
                <a:latin typeface="Arial" pitchFamily="34" charset="0"/>
              </a:defRPr>
            </a:lvl4pPr>
            <a:lvl5pPr marL="2096491" indent="-232943" eaLnBrk="0" hangingPunct="0">
              <a:defRPr sz="2400" b="1">
                <a:solidFill>
                  <a:schemeClr val="tx1"/>
                </a:solidFill>
                <a:latin typeface="Arial" pitchFamily="34" charset="0"/>
              </a:defRPr>
            </a:lvl5pPr>
            <a:lvl6pPr marL="2562377" indent="-232943" eaLnBrk="0" fontAlgn="base" hangingPunct="0">
              <a:spcBef>
                <a:spcPct val="0"/>
              </a:spcBef>
              <a:spcAft>
                <a:spcPct val="0"/>
              </a:spcAft>
              <a:defRPr sz="2400" b="1">
                <a:solidFill>
                  <a:schemeClr val="tx1"/>
                </a:solidFill>
                <a:latin typeface="Arial" pitchFamily="34" charset="0"/>
              </a:defRPr>
            </a:lvl6pPr>
            <a:lvl7pPr marL="3028264" indent="-232943" eaLnBrk="0" fontAlgn="base" hangingPunct="0">
              <a:spcBef>
                <a:spcPct val="0"/>
              </a:spcBef>
              <a:spcAft>
                <a:spcPct val="0"/>
              </a:spcAft>
              <a:defRPr sz="2400" b="1">
                <a:solidFill>
                  <a:schemeClr val="tx1"/>
                </a:solidFill>
                <a:latin typeface="Arial" pitchFamily="34" charset="0"/>
              </a:defRPr>
            </a:lvl7pPr>
            <a:lvl8pPr marL="3494151" indent="-232943" eaLnBrk="0" fontAlgn="base" hangingPunct="0">
              <a:spcBef>
                <a:spcPct val="0"/>
              </a:spcBef>
              <a:spcAft>
                <a:spcPct val="0"/>
              </a:spcAft>
              <a:defRPr sz="2400" b="1">
                <a:solidFill>
                  <a:schemeClr val="tx1"/>
                </a:solidFill>
                <a:latin typeface="Arial" pitchFamily="34" charset="0"/>
              </a:defRPr>
            </a:lvl8pPr>
            <a:lvl9pPr marL="3960038" indent="-232943" eaLnBrk="0" fontAlgn="base" hangingPunct="0">
              <a:spcBef>
                <a:spcPct val="0"/>
              </a:spcBef>
              <a:spcAft>
                <a:spcPct val="0"/>
              </a:spcAft>
              <a:defRPr sz="2400" b="1">
                <a:solidFill>
                  <a:schemeClr val="tx1"/>
                </a:solidFill>
                <a:latin typeface="Arial" pitchFamily="34" charset="0"/>
              </a:defRPr>
            </a:lvl9pPr>
          </a:lstStyle>
          <a:p>
            <a:pPr eaLnBrk="1" hangingPunct="1"/>
            <a:fld id="{05D76FD0-E76A-4225-BE14-FC0E681E9920}" type="slidenum">
              <a:rPr lang="en-US" altLang="en-US" sz="1200" b="0"/>
              <a:pPr eaLnBrk="1" hangingPunct="1"/>
              <a:t>23</a:t>
            </a:fld>
            <a:endParaRPr lang="en-US" altLang="en-US" sz="1200" b="0"/>
          </a:p>
        </p:txBody>
      </p:sp>
      <p:sp>
        <p:nvSpPr>
          <p:cNvPr id="71683" name="Rectangle 2"/>
          <p:cNvSpPr>
            <a:spLocks noGrp="1" noRot="1" noChangeAspect="1" noChangeArrowheads="1" noTextEdit="1"/>
          </p:cNvSpPr>
          <p:nvPr>
            <p:ph type="sldImg"/>
          </p:nvPr>
        </p:nvSpPr>
        <p:spPr>
          <a:ln/>
        </p:spPr>
      </p:sp>
      <p:sp>
        <p:nvSpPr>
          <p:cNvPr id="716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smtClean="0">
                <a:latin typeface="Arial" pitchFamily="34" charset="0"/>
              </a:rPr>
              <a:t>Define alpha and beta and K</a:t>
            </a:r>
          </a:p>
        </p:txBody>
      </p:sp>
    </p:spTree>
    <p:extLst>
      <p:ext uri="{BB962C8B-B14F-4D97-AF65-F5344CB8AC3E}">
        <p14:creationId xmlns:p14="http://schemas.microsoft.com/office/powerpoint/2010/main" val="28745583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chemeClr val="tx1"/>
                </a:solidFill>
                <a:latin typeface="Arial" pitchFamily="34" charset="0"/>
              </a:defRPr>
            </a:lvl1pPr>
            <a:lvl2pPr marL="757066" indent="-291179" eaLnBrk="0" hangingPunct="0">
              <a:defRPr sz="2400" b="1">
                <a:solidFill>
                  <a:schemeClr val="tx1"/>
                </a:solidFill>
                <a:latin typeface="Arial" pitchFamily="34" charset="0"/>
              </a:defRPr>
            </a:lvl2pPr>
            <a:lvl3pPr marL="1164717" indent="-232943" eaLnBrk="0" hangingPunct="0">
              <a:defRPr sz="2400" b="1">
                <a:solidFill>
                  <a:schemeClr val="tx1"/>
                </a:solidFill>
                <a:latin typeface="Arial" pitchFamily="34" charset="0"/>
              </a:defRPr>
            </a:lvl3pPr>
            <a:lvl4pPr marL="1630604" indent="-232943" eaLnBrk="0" hangingPunct="0">
              <a:defRPr sz="2400" b="1">
                <a:solidFill>
                  <a:schemeClr val="tx1"/>
                </a:solidFill>
                <a:latin typeface="Arial" pitchFamily="34" charset="0"/>
              </a:defRPr>
            </a:lvl4pPr>
            <a:lvl5pPr marL="2096491" indent="-232943" eaLnBrk="0" hangingPunct="0">
              <a:defRPr sz="2400" b="1">
                <a:solidFill>
                  <a:schemeClr val="tx1"/>
                </a:solidFill>
                <a:latin typeface="Arial" pitchFamily="34" charset="0"/>
              </a:defRPr>
            </a:lvl5pPr>
            <a:lvl6pPr marL="2562377" indent="-232943" eaLnBrk="0" fontAlgn="base" hangingPunct="0">
              <a:spcBef>
                <a:spcPct val="0"/>
              </a:spcBef>
              <a:spcAft>
                <a:spcPct val="0"/>
              </a:spcAft>
              <a:defRPr sz="2400" b="1">
                <a:solidFill>
                  <a:schemeClr val="tx1"/>
                </a:solidFill>
                <a:latin typeface="Arial" pitchFamily="34" charset="0"/>
              </a:defRPr>
            </a:lvl6pPr>
            <a:lvl7pPr marL="3028264" indent="-232943" eaLnBrk="0" fontAlgn="base" hangingPunct="0">
              <a:spcBef>
                <a:spcPct val="0"/>
              </a:spcBef>
              <a:spcAft>
                <a:spcPct val="0"/>
              </a:spcAft>
              <a:defRPr sz="2400" b="1">
                <a:solidFill>
                  <a:schemeClr val="tx1"/>
                </a:solidFill>
                <a:latin typeface="Arial" pitchFamily="34" charset="0"/>
              </a:defRPr>
            </a:lvl7pPr>
            <a:lvl8pPr marL="3494151" indent="-232943" eaLnBrk="0" fontAlgn="base" hangingPunct="0">
              <a:spcBef>
                <a:spcPct val="0"/>
              </a:spcBef>
              <a:spcAft>
                <a:spcPct val="0"/>
              </a:spcAft>
              <a:defRPr sz="2400" b="1">
                <a:solidFill>
                  <a:schemeClr val="tx1"/>
                </a:solidFill>
                <a:latin typeface="Arial" pitchFamily="34" charset="0"/>
              </a:defRPr>
            </a:lvl8pPr>
            <a:lvl9pPr marL="3960038" indent="-232943" eaLnBrk="0" fontAlgn="base" hangingPunct="0">
              <a:spcBef>
                <a:spcPct val="0"/>
              </a:spcBef>
              <a:spcAft>
                <a:spcPct val="0"/>
              </a:spcAft>
              <a:defRPr sz="2400" b="1">
                <a:solidFill>
                  <a:schemeClr val="tx1"/>
                </a:solidFill>
                <a:latin typeface="Arial" pitchFamily="34" charset="0"/>
              </a:defRPr>
            </a:lvl9pPr>
          </a:lstStyle>
          <a:p>
            <a:pPr eaLnBrk="1" hangingPunct="1"/>
            <a:fld id="{05D76FD0-E76A-4225-BE14-FC0E681E9920}" type="slidenum">
              <a:rPr lang="en-US" altLang="en-US" sz="1200" b="0"/>
              <a:pPr eaLnBrk="1" hangingPunct="1"/>
              <a:t>24</a:t>
            </a:fld>
            <a:endParaRPr lang="en-US" altLang="en-US" sz="1200" b="0"/>
          </a:p>
        </p:txBody>
      </p:sp>
      <p:sp>
        <p:nvSpPr>
          <p:cNvPr id="71683" name="Rectangle 2"/>
          <p:cNvSpPr>
            <a:spLocks noGrp="1" noRot="1" noChangeAspect="1" noChangeArrowheads="1" noTextEdit="1"/>
          </p:cNvSpPr>
          <p:nvPr>
            <p:ph type="sldImg"/>
          </p:nvPr>
        </p:nvSpPr>
        <p:spPr>
          <a:ln/>
        </p:spPr>
      </p:sp>
      <p:sp>
        <p:nvSpPr>
          <p:cNvPr id="716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smtClean="0">
                <a:latin typeface="Arial" pitchFamily="34" charset="0"/>
              </a:rPr>
              <a:t>Define alpha and beta and K</a:t>
            </a:r>
          </a:p>
        </p:txBody>
      </p:sp>
    </p:spTree>
    <p:extLst>
      <p:ext uri="{BB962C8B-B14F-4D97-AF65-F5344CB8AC3E}">
        <p14:creationId xmlns:p14="http://schemas.microsoft.com/office/powerpoint/2010/main" val="38158238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371600"/>
            <a:ext cx="7848600" cy="1927225"/>
          </a:xfrm>
        </p:spPr>
        <p:txBody>
          <a:bodyPr anchor="b">
            <a:noAutofit/>
          </a:bodyPr>
          <a:lstStyle>
            <a:lvl1pPr>
              <a:defRPr sz="5400" cap="all" baseline="0"/>
            </a:lvl1pPr>
          </a:lstStyle>
          <a:p>
            <a:r>
              <a:rPr lang="en-US" smtClean="0"/>
              <a:t>Click to edit Master title style</a:t>
            </a:r>
            <a:endParaRPr lang="en-US" dirty="0"/>
          </a:p>
        </p:txBody>
      </p:sp>
      <p:sp>
        <p:nvSpPr>
          <p:cNvPr id="3" name="Subtitle 2"/>
          <p:cNvSpPr>
            <a:spLocks noGrp="1"/>
          </p:cNvSpPr>
          <p:nvPr>
            <p:ph type="subTitle" idx="1"/>
          </p:nvPr>
        </p:nvSpPr>
        <p:spPr>
          <a:xfrm>
            <a:off x="685800" y="3505200"/>
            <a:ext cx="6400800" cy="1752600"/>
          </a:xfrm>
        </p:spPr>
        <p:txBody>
          <a:bodyPr/>
          <a:lstStyle>
            <a:lvl1pPr marL="0" indent="0" algn="l">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6AD8D91A-A2EE-4B54-B3C6-F6C67903BA9C}" type="datetime1">
              <a:rPr lang="en-US" smtClean="0"/>
              <a:pPr/>
              <a:t>10/16/17</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A84A37A-AFC2-4A01-80A1-FC20F2C0D5BB}" type="slidenum">
              <a:rPr lang="en-US" smtClean="0"/>
              <a:pPr/>
              <a:t>‹#›</a:t>
            </a:fld>
            <a:endParaRPr lang="en-US" dirty="0"/>
          </a:p>
        </p:txBody>
      </p:sp>
      <p:cxnSp>
        <p:nvCxnSpPr>
          <p:cNvPr id="8" name="Straight Connector 7"/>
          <p:cNvCxnSpPr/>
          <p:nvPr/>
        </p:nvCxnSpPr>
        <p:spPr>
          <a:xfrm>
            <a:off x="685800" y="3398520"/>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19785C6-EBAF-49D5-AD4D-BABF4DFAAD59}" type="datetime1">
              <a:rPr lang="en-US" smtClean="0"/>
              <a:pPr/>
              <a:t>10/16/17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A84A37A-AFC2-4A01-80A1-FC20F2C0D5B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609600"/>
            <a:ext cx="2057400" cy="5867400"/>
          </a:xfrm>
        </p:spPr>
        <p:txBody>
          <a:bodyPr vert="eaVert" anchor="b"/>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609600"/>
            <a:ext cx="6019800" cy="5867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6A404122-9A3A-4FD8-98B8-22631F32846C}" type="datetime1">
              <a:rPr lang="en-US" smtClean="0"/>
              <a:pPr/>
              <a:t>10/16/17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A84A37A-AFC2-4A01-80A1-FC20F2C0D5BB}"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259A7B8-0EC4-44C9-AFEF-25E144F11C06}" type="datetime1">
              <a:rPr lang="en-US" smtClean="0"/>
              <a:pPr/>
              <a:t>10/16/17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A84A37A-AFC2-4A01-80A1-FC20F2C0D5B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2362200"/>
            <a:ext cx="7772400" cy="2200275"/>
          </a:xfrm>
        </p:spPr>
        <p:txBody>
          <a:bodyPr anchor="b">
            <a:normAutofit/>
          </a:bodyPr>
          <a:lstStyle>
            <a:lvl1pPr algn="l">
              <a:defRPr sz="48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722313" y="4626864"/>
            <a:ext cx="7772400" cy="1500187"/>
          </a:xfrm>
        </p:spPr>
        <p:txBody>
          <a:bodyPr anchor="t">
            <a:normAutofit/>
          </a:bodyPr>
          <a:lstStyle>
            <a:lvl1pPr marL="0" indent="0">
              <a:buNone/>
              <a:defRPr sz="24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2BB47B5-C739-4DAE-AACD-CC58CA843AC4}" type="datetime1">
              <a:rPr lang="en-US" smtClean="0"/>
              <a:pPr/>
              <a:t>10/16/17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A84A37A-AFC2-4A01-80A1-FC20F2C0D5BB}" type="slidenum">
              <a:rPr lang="en-US" smtClean="0"/>
              <a:pPr/>
              <a:t>‹#›</a:t>
            </a:fld>
            <a:endParaRPr lang="en-US" dirty="0"/>
          </a:p>
        </p:txBody>
      </p:sp>
      <p:cxnSp>
        <p:nvCxnSpPr>
          <p:cNvPr id="7" name="Straight Connector 6"/>
          <p:cNvCxnSpPr/>
          <p:nvPr/>
        </p:nvCxnSpPr>
        <p:spPr>
          <a:xfrm>
            <a:off x="731520" y="4599432"/>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3E72AE48-94E6-46E0-BE32-5F0716DE9115}" type="datetime1">
              <a:rPr lang="en-US" smtClean="0"/>
              <a:pPr/>
              <a:t>10/16/17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A84A37A-AFC2-4A01-80A1-FC20F2C0D5B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45720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75488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75488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0884C285-8BCE-48FC-97D9-E2837AF38351}" type="datetime1">
              <a:rPr lang="en-US" smtClean="0"/>
              <a:pPr/>
              <a:t>10/16/17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A84A37A-AFC2-4A01-80A1-FC20F2C0D5BB}" type="slidenum">
              <a:rPr lang="en-US" smtClean="0"/>
              <a:pPr/>
              <a:t>‹#›</a:t>
            </a:fld>
            <a:endParaRPr lang="en-US"/>
          </a:p>
        </p:txBody>
      </p:sp>
      <p:cxnSp>
        <p:nvCxnSpPr>
          <p:cNvPr id="11" name="Straight Connector 10"/>
          <p:cNvCxnSpPr/>
          <p:nvPr/>
        </p:nvCxnSpPr>
        <p:spPr>
          <a:xfrm rot="5400000">
            <a:off x="2217817" y="4045823"/>
            <a:ext cx="4709160" cy="79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0E70D3E6-EF16-4488-94A4-211508FE4682}" type="datetime1">
              <a:rPr lang="en-US" smtClean="0"/>
              <a:pPr/>
              <a:t>10/16/17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A84A37A-AFC2-4A01-80A1-FC20F2C0D5B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077FB3B-20DA-4D0E-BF16-8262B7156612}" type="datetime1">
              <a:rPr lang="en-US" smtClean="0"/>
              <a:pPr/>
              <a:t>10/16/17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A84A37A-AFC2-4A01-80A1-FC20F2C0D5B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080"/>
            <a:ext cx="2139696" cy="1261872"/>
          </a:xfrm>
        </p:spPr>
        <p:txBody>
          <a:bodyPr anchor="b">
            <a:noAutofit/>
          </a:bodyPr>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2971800" y="792080"/>
            <a:ext cx="5715000" cy="55778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1" y="2130552"/>
            <a:ext cx="2139696" cy="424361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C273C2C-6BD0-40EC-8D8D-4D51F089C5EB}" type="datetime1">
              <a:rPr lang="en-US" smtClean="0"/>
              <a:pPr/>
              <a:t>10/16/17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A84A37A-AFC2-4A01-80A1-FC20F2C0D5BB}" type="slidenum">
              <a:rPr lang="en-US" smtClean="0"/>
              <a:pPr/>
              <a:t>‹#›</a:t>
            </a:fld>
            <a:endParaRPr lang="en-US"/>
          </a:p>
        </p:txBody>
      </p:sp>
      <p:cxnSp>
        <p:nvCxnSpPr>
          <p:cNvPr id="9" name="Straight Connector 8"/>
          <p:cNvCxnSpPr/>
          <p:nvPr/>
        </p:nvCxnSpPr>
        <p:spPr>
          <a:xfrm rot="5400000">
            <a:off x="-13116" y="3580206"/>
            <a:ext cx="557784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480"/>
            <a:ext cx="2142680" cy="1264920"/>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p:cNvSpPr>
          <p:nvPr>
            <p:ph type="pic" idx="1"/>
          </p:nvPr>
        </p:nvSpPr>
        <p:spPr>
          <a:xfrm>
            <a:off x="2858610" y="838201"/>
            <a:ext cx="5904390" cy="5500456"/>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457200" y="2133600"/>
            <a:ext cx="2139696" cy="424281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D377F5C-EDA7-4864-9756-35769B0E62CF}" type="datetime1">
              <a:rPr lang="en-US" smtClean="0"/>
              <a:pPr/>
              <a:t>10/16/17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A84A37A-AFC2-4A01-80A1-FC20F2C0D5B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a:xfrm>
            <a:off x="0" y="220786"/>
            <a:ext cx="9144000" cy="2286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457200" y="533400"/>
            <a:ext cx="8229600" cy="99060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600200"/>
            <a:ext cx="8229600" cy="4876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Rectangle 6"/>
          <p:cNvSpPr/>
          <p:nvPr/>
        </p:nvSpPr>
        <p:spPr>
          <a:xfrm>
            <a:off x="0" y="0"/>
            <a:ext cx="9144000" cy="365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2"/>
          </p:nvPr>
        </p:nvSpPr>
        <p:spPr>
          <a:xfrm>
            <a:off x="457200" y="18288"/>
            <a:ext cx="2895600" cy="329184"/>
          </a:xfrm>
          <a:prstGeom prst="rect">
            <a:avLst/>
          </a:prstGeom>
        </p:spPr>
        <p:txBody>
          <a:bodyPr vert="horz" lIns="91440" tIns="45720" rIns="91440" bIns="45720" rtlCol="0" anchor="ctr"/>
          <a:lstStyle>
            <a:lvl1pPr algn="l">
              <a:defRPr sz="1200">
                <a:solidFill>
                  <a:srgbClr val="FFFFFF"/>
                </a:solidFill>
              </a:defRPr>
            </a:lvl1pPr>
          </a:lstStyle>
          <a:p>
            <a:fld id="{88B99C93-F56F-46AB-9EB8-53614A95B15F}" type="datetime1">
              <a:rPr lang="en-US" smtClean="0"/>
              <a:pPr/>
              <a:t>10/16/17</a:t>
            </a:fld>
            <a:endParaRPr lang="en-US" dirty="0"/>
          </a:p>
        </p:txBody>
      </p:sp>
      <p:sp>
        <p:nvSpPr>
          <p:cNvPr id="5" name="Footer Placeholder 4"/>
          <p:cNvSpPr>
            <a:spLocks noGrp="1"/>
          </p:cNvSpPr>
          <p:nvPr>
            <p:ph type="ftr" sz="quarter" idx="3"/>
          </p:nvPr>
        </p:nvSpPr>
        <p:spPr>
          <a:xfrm>
            <a:off x="3429000" y="18288"/>
            <a:ext cx="4114800" cy="329184"/>
          </a:xfrm>
          <a:prstGeom prst="rect">
            <a:avLst/>
          </a:prstGeom>
        </p:spPr>
        <p:txBody>
          <a:bodyPr vert="horz" lIns="91440" tIns="45720" rIns="91440" bIns="45720" rtlCol="0" anchor="ctr"/>
          <a:lstStyle>
            <a:lvl1pPr algn="ctr">
              <a:defRPr sz="1200">
                <a:solidFill>
                  <a:srgbClr val="FFFFFF"/>
                </a:solidFill>
              </a:defRPr>
            </a:lvl1pPr>
          </a:lstStyle>
          <a:p>
            <a:endParaRPr lang="en-US" dirty="0"/>
          </a:p>
        </p:txBody>
      </p:sp>
      <p:sp>
        <p:nvSpPr>
          <p:cNvPr id="6" name="Slide Number Placeholder 5"/>
          <p:cNvSpPr>
            <a:spLocks noGrp="1"/>
          </p:cNvSpPr>
          <p:nvPr>
            <p:ph type="sldNum" sz="quarter" idx="4"/>
          </p:nvPr>
        </p:nvSpPr>
        <p:spPr>
          <a:xfrm>
            <a:off x="7620000" y="18288"/>
            <a:ext cx="1066800" cy="329184"/>
          </a:xfrm>
          <a:prstGeom prst="rect">
            <a:avLst/>
          </a:prstGeom>
        </p:spPr>
        <p:txBody>
          <a:bodyPr vert="horz" lIns="91440" tIns="45720" rIns="91440" bIns="45720" rtlCol="0" anchor="ctr"/>
          <a:lstStyle>
            <a:lvl1pPr algn="l">
              <a:defRPr sz="1400" b="1">
                <a:solidFill>
                  <a:srgbClr val="FFFFFF"/>
                </a:solidFill>
              </a:defRPr>
            </a:lvl1pPr>
          </a:lstStyle>
          <a:p>
            <a:fld id="{FA84A37A-AFC2-4A01-80A1-FC20F2C0D5BB}"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4049" r:id="rId1"/>
    <p:sldLayoutId id="2147484050" r:id="rId2"/>
    <p:sldLayoutId id="2147484051" r:id="rId3"/>
    <p:sldLayoutId id="2147484052" r:id="rId4"/>
    <p:sldLayoutId id="2147484053" r:id="rId5"/>
    <p:sldLayoutId id="2147484054" r:id="rId6"/>
    <p:sldLayoutId id="2147484055" r:id="rId7"/>
    <p:sldLayoutId id="2147484056" r:id="rId8"/>
    <p:sldLayoutId id="2147484057" r:id="rId9"/>
    <p:sldLayoutId id="2147484058" r:id="rId10"/>
    <p:sldLayoutId id="2147484059" r:id="rId11"/>
  </p:sldLayoutIdLst>
  <p:hf sldNum="0" hdr="0" ftr="0" dt="0"/>
  <p:txStyles>
    <p:titleStyle>
      <a:lvl1pPr algn="l" defTabSz="914400" rtl="0" eaLnBrk="1" latinLnBrk="0" hangingPunct="1">
        <a:spcBef>
          <a:spcPct val="0"/>
        </a:spcBef>
        <a:buNone/>
        <a:defRPr sz="4000" kern="1200" spc="-100" baseline="0">
          <a:solidFill>
            <a:schemeClr val="tx2"/>
          </a:solidFill>
          <a:latin typeface="+mj-lt"/>
          <a:ea typeface="+mj-ea"/>
          <a:cs typeface="+mj-cs"/>
        </a:defRPr>
      </a:lvl1pPr>
    </p:titleStyle>
    <p:body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jpeg"/><Relationship Id="rId3" Type="http://schemas.openxmlformats.org/officeDocument/2006/relationships/image" Target="../media/image2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jpeg"/><Relationship Id="rId3" Type="http://schemas.openxmlformats.org/officeDocument/2006/relationships/image" Target="../media/image26.png"/></Relationships>
</file>

<file path=ppt/slides/_rels/slide18.xml.rels><?xml version="1.0" encoding="UTF-8" standalone="yes"?>
<Relationships xmlns="http://schemas.openxmlformats.org/package/2006/relationships"><Relationship Id="rId3" Type="http://schemas.openxmlformats.org/officeDocument/2006/relationships/image" Target="../media/image6.jpeg"/><Relationship Id="rId4" Type="http://schemas.openxmlformats.org/officeDocument/2006/relationships/image" Target="../media/image26.png"/><Relationship Id="rId1" Type="http://schemas.openxmlformats.org/officeDocument/2006/relationships/slideLayout" Target="../slideLayouts/slideLayout7.xml"/><Relationship Id="rId2" Type="http://schemas.openxmlformats.org/officeDocument/2006/relationships/image" Target="../media/image27.emf"/></Relationships>
</file>

<file path=ppt/slides/_rels/slide19.xml.rels><?xml version="1.0" encoding="UTF-8" standalone="yes"?>
<Relationships xmlns="http://schemas.openxmlformats.org/package/2006/relationships"><Relationship Id="rId3" Type="http://schemas.openxmlformats.org/officeDocument/2006/relationships/image" Target="../media/image6.jpeg"/><Relationship Id="rId4" Type="http://schemas.openxmlformats.org/officeDocument/2006/relationships/image" Target="../media/image26.png"/><Relationship Id="rId5" Type="http://schemas.openxmlformats.org/officeDocument/2006/relationships/image" Target="../media/image28.png"/><Relationship Id="rId1" Type="http://schemas.openxmlformats.org/officeDocument/2006/relationships/slideLayout" Target="../slideLayouts/slideLayout7.xml"/><Relationship Id="rId2" Type="http://schemas.openxmlformats.org/officeDocument/2006/relationships/image" Target="../media/image27.emf"/></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jpe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6.jpeg"/><Relationship Id="rId4" Type="http://schemas.openxmlformats.org/officeDocument/2006/relationships/image" Target="../media/image26.png"/><Relationship Id="rId5" Type="http://schemas.openxmlformats.org/officeDocument/2006/relationships/image" Target="../media/image28.png"/><Relationship Id="rId6" Type="http://schemas.openxmlformats.org/officeDocument/2006/relationships/image" Target="../media/image29.jpeg"/><Relationship Id="rId7" Type="http://schemas.openxmlformats.org/officeDocument/2006/relationships/image" Target="../media/image30.jpeg"/><Relationship Id="rId1" Type="http://schemas.openxmlformats.org/officeDocument/2006/relationships/slideLayout" Target="../slideLayouts/slideLayout7.xml"/><Relationship Id="rId2" Type="http://schemas.openxmlformats.org/officeDocument/2006/relationships/image" Target="../media/image27.em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gif"/></Relationships>
</file>

<file path=ppt/slides/_rels/slide22.xml.rels><?xml version="1.0" encoding="UTF-8" standalone="yes"?>
<Relationships xmlns="http://schemas.openxmlformats.org/package/2006/relationships"><Relationship Id="rId3" Type="http://schemas.openxmlformats.org/officeDocument/2006/relationships/image" Target="../media/image27.emf"/><Relationship Id="rId4" Type="http://schemas.openxmlformats.org/officeDocument/2006/relationships/oleObject" Target="../embeddings/oleObject1.bin"/><Relationship Id="rId5" Type="http://schemas.openxmlformats.org/officeDocument/2006/relationships/image" Target="../media/image32.wmf"/><Relationship Id="rId6" Type="http://schemas.openxmlformats.org/officeDocument/2006/relationships/image" Target="../media/image33.png"/><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7.xml"/><Relationship Id="rId4" Type="http://schemas.openxmlformats.org/officeDocument/2006/relationships/image" Target="../media/image35.png"/><Relationship Id="rId5" Type="http://schemas.openxmlformats.org/officeDocument/2006/relationships/oleObject" Target="../embeddings/oleObject2.bin"/><Relationship Id="rId6" Type="http://schemas.openxmlformats.org/officeDocument/2006/relationships/image" Target="../media/image34.wmf"/><Relationship Id="rId1" Type="http://schemas.openxmlformats.org/officeDocument/2006/relationships/vmlDrawing" Target="../drawings/vmlDrawing2.vml"/><Relationship Id="rId2"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36.gi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7.jpe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jpe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jpeg"/><Relationship Id="rId3" Type="http://schemas.openxmlformats.org/officeDocument/2006/relationships/image" Target="../media/image39.jpeg"/></Relationships>
</file>

<file path=ppt/slides/_rels/slide28.xml.rels><?xml version="1.0" encoding="UTF-8" standalone="yes"?>
<Relationships xmlns="http://schemas.openxmlformats.org/package/2006/relationships"><Relationship Id="rId3" Type="http://schemas.openxmlformats.org/officeDocument/2006/relationships/image" Target="../media/image41.png"/><Relationship Id="rId4" Type="http://schemas.openxmlformats.org/officeDocument/2006/relationships/image" Target="../media/image42.png"/><Relationship Id="rId5" Type="http://schemas.openxmlformats.org/officeDocument/2006/relationships/image" Target="../media/image43.png"/><Relationship Id="rId1" Type="http://schemas.openxmlformats.org/officeDocument/2006/relationships/slideLayout" Target="../slideLayouts/slideLayout2.xml"/><Relationship Id="rId2" Type="http://schemas.openxmlformats.org/officeDocument/2006/relationships/image" Target="../media/image40.png"/></Relationships>
</file>

<file path=ppt/slides/_rels/slide29.xml.rels><?xml version="1.0" encoding="UTF-8" standalone="yes"?>
<Relationships xmlns="http://schemas.openxmlformats.org/package/2006/relationships"><Relationship Id="rId3" Type="http://schemas.openxmlformats.org/officeDocument/2006/relationships/image" Target="../media/image41.png"/><Relationship Id="rId4" Type="http://schemas.openxmlformats.org/officeDocument/2006/relationships/image" Target="../media/image42.png"/><Relationship Id="rId5" Type="http://schemas.openxmlformats.org/officeDocument/2006/relationships/image" Target="../media/image43.png"/><Relationship Id="rId1" Type="http://schemas.openxmlformats.org/officeDocument/2006/relationships/slideLayout" Target="../slideLayouts/slideLayout2.xml"/><Relationship Id="rId2" Type="http://schemas.openxmlformats.org/officeDocument/2006/relationships/image" Target="../media/image40.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image" Target="../media/image45.jpeg"/><Relationship Id="rId4" Type="http://schemas.openxmlformats.org/officeDocument/2006/relationships/chart" Target="../charts/chart1.xml"/><Relationship Id="rId1" Type="http://schemas.openxmlformats.org/officeDocument/2006/relationships/slideLayout" Target="../slideLayouts/slideLayout2.xml"/><Relationship Id="rId2" Type="http://schemas.openxmlformats.org/officeDocument/2006/relationships/image" Target="../media/image4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6.jpe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7.jpeg"/></Relationships>
</file>

<file path=ppt/slides/_rels/slide4.xml.rels><?xml version="1.0" encoding="UTF-8" standalone="yes"?>
<Relationships xmlns="http://schemas.openxmlformats.org/package/2006/relationships"><Relationship Id="rId3" Type="http://schemas.openxmlformats.org/officeDocument/2006/relationships/image" Target="../media/image9.tiff"/><Relationship Id="rId4" Type="http://schemas.openxmlformats.org/officeDocument/2006/relationships/image" Target="../media/image10.png"/><Relationship Id="rId5" Type="http://schemas.openxmlformats.org/officeDocument/2006/relationships/image" Target="../media/image11.png"/><Relationship Id="rId6"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1" Type="http://schemas.openxmlformats.org/officeDocument/2006/relationships/image" Target="../media/image21.png"/><Relationship Id="rId12" Type="http://schemas.openxmlformats.org/officeDocument/2006/relationships/image" Target="../media/image22.png"/><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5.png"/><Relationship Id="rId6" Type="http://schemas.openxmlformats.org/officeDocument/2006/relationships/image" Target="../media/image16.png"/><Relationship Id="rId7" Type="http://schemas.openxmlformats.org/officeDocument/2006/relationships/image" Target="../media/image17.png"/><Relationship Id="rId8" Type="http://schemas.openxmlformats.org/officeDocument/2006/relationships/image" Target="../media/image18.png"/><Relationship Id="rId9" Type="http://schemas.openxmlformats.org/officeDocument/2006/relationships/image" Target="../media/image19.png"/><Relationship Id="rId10" Type="http://schemas.openxmlformats.org/officeDocument/2006/relationships/image" Target="../media/image2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3.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ctrTitle"/>
          </p:nvPr>
        </p:nvSpPr>
        <p:spPr/>
        <p:txBody>
          <a:bodyPr>
            <a:normAutofit/>
          </a:bodyPr>
          <a:lstStyle/>
          <a:p>
            <a:r>
              <a:rPr lang="en-US" sz="4400" b="1" cap="none" dirty="0" smtClean="0">
                <a:latin typeface="+mn-lt"/>
              </a:rPr>
              <a:t>GRNsight v2</a:t>
            </a:r>
            <a:r>
              <a:rPr lang="en-US" sz="4400" cap="none" dirty="0" smtClean="0">
                <a:latin typeface="+mn-lt"/>
              </a:rPr>
              <a:t>:</a:t>
            </a:r>
            <a:r>
              <a:rPr lang="en-US" sz="4000" cap="none" dirty="0" smtClean="0">
                <a:latin typeface="+mn-lt"/>
              </a:rPr>
              <a:t> </a:t>
            </a:r>
            <a:r>
              <a:rPr lang="en-US" sz="3600" cap="none" dirty="0" smtClean="0">
                <a:latin typeface="+mn-lt"/>
              </a:rPr>
              <a:t/>
            </a:r>
            <a:br>
              <a:rPr lang="en-US" sz="3600" cap="none" dirty="0" smtClean="0">
                <a:latin typeface="+mn-lt"/>
              </a:rPr>
            </a:br>
            <a:r>
              <a:rPr lang="en-US" sz="3100" cap="none" dirty="0">
                <a:latin typeface="+mn-lt"/>
              </a:rPr>
              <a:t>a web application for visualizing models of small gene regulatory networks</a:t>
            </a:r>
          </a:p>
        </p:txBody>
      </p:sp>
      <p:sp>
        <p:nvSpPr>
          <p:cNvPr id="2" name="Subtitle 1"/>
          <p:cNvSpPr>
            <a:spLocks noGrp="1"/>
          </p:cNvSpPr>
          <p:nvPr>
            <p:ph type="subTitle" idx="1"/>
          </p:nvPr>
        </p:nvSpPr>
        <p:spPr>
          <a:xfrm>
            <a:off x="642805" y="3485521"/>
            <a:ext cx="8138124" cy="3170774"/>
          </a:xfrm>
        </p:spPr>
        <p:txBody>
          <a:bodyPr>
            <a:noAutofit/>
          </a:bodyPr>
          <a:lstStyle/>
          <a:p>
            <a:r>
              <a:rPr lang="en-US" sz="1800" b="1" dirty="0" smtClean="0"/>
              <a:t>Eileen J. Choe</a:t>
            </a:r>
            <a:r>
              <a:rPr lang="en-US" sz="1800" dirty="0" smtClean="0"/>
              <a:t>, </a:t>
            </a:r>
            <a:r>
              <a:rPr lang="en-US" sz="1400" dirty="0" smtClean="0"/>
              <a:t>Nicole </a:t>
            </a:r>
            <a:r>
              <a:rPr lang="en-US" sz="1400" dirty="0"/>
              <a:t>A. Anguiano, </a:t>
            </a:r>
            <a:r>
              <a:rPr lang="en-US" sz="1400" dirty="0" err="1"/>
              <a:t>Anindita</a:t>
            </a:r>
            <a:r>
              <a:rPr lang="en-US" sz="1400" dirty="0"/>
              <a:t> </a:t>
            </a:r>
            <a:r>
              <a:rPr lang="en-US" sz="1400" dirty="0" err="1"/>
              <a:t>Varshneya</a:t>
            </a:r>
            <a:r>
              <a:rPr lang="en-US" sz="1400" dirty="0"/>
              <a:t>, </a:t>
            </a:r>
            <a:r>
              <a:rPr lang="en-US" sz="1400" dirty="0" err="1"/>
              <a:t>Mihir</a:t>
            </a:r>
            <a:r>
              <a:rPr lang="en-US" sz="1400" dirty="0"/>
              <a:t> </a:t>
            </a:r>
            <a:r>
              <a:rPr lang="en-US" sz="1400" dirty="0" err="1"/>
              <a:t>Samdarshi</a:t>
            </a:r>
            <a:r>
              <a:rPr lang="en-US" sz="1400" dirty="0"/>
              <a:t>, </a:t>
            </a:r>
            <a:r>
              <a:rPr lang="en-US" sz="1400" dirty="0" err="1"/>
              <a:t>Yeon</a:t>
            </a:r>
            <a:r>
              <a:rPr lang="en-US" sz="1400" dirty="0"/>
              <a:t>-Soo Shin, Edward B. </a:t>
            </a:r>
            <a:r>
              <a:rPr lang="en-US" sz="1400" dirty="0" err="1"/>
              <a:t>Bachoura</a:t>
            </a:r>
            <a:r>
              <a:rPr lang="en-US" sz="1400" dirty="0"/>
              <a:t>, John David N. </a:t>
            </a:r>
            <a:r>
              <a:rPr lang="en-US" sz="1400" dirty="0" err="1"/>
              <a:t>Dionisio</a:t>
            </a:r>
            <a:r>
              <a:rPr lang="en-US" sz="1400" dirty="0"/>
              <a:t>, and Kam D. </a:t>
            </a:r>
            <a:r>
              <a:rPr lang="en-US" sz="1400" dirty="0" err="1" smtClean="0"/>
              <a:t>Dahlquist</a:t>
            </a:r>
            <a:endParaRPr lang="en-US" sz="1600" dirty="0" smtClean="0"/>
          </a:p>
          <a:p>
            <a:r>
              <a:rPr lang="en-US" sz="1800" dirty="0" smtClean="0"/>
              <a:t>Department of Electrical Engineering and Computer Science</a:t>
            </a:r>
          </a:p>
          <a:p>
            <a:r>
              <a:rPr lang="en-US" sz="1800" dirty="0" smtClean="0"/>
              <a:t>Department of Biology</a:t>
            </a:r>
          </a:p>
          <a:p>
            <a:r>
              <a:rPr lang="en-US" sz="1800" dirty="0" smtClean="0"/>
              <a:t>Loyola Marymount University</a:t>
            </a:r>
          </a:p>
          <a:p>
            <a:endParaRPr lang="en-US" sz="1800" dirty="0" smtClean="0"/>
          </a:p>
          <a:p>
            <a:r>
              <a:rPr lang="en-US" sz="1800" dirty="0"/>
              <a:t>Saturday, </a:t>
            </a:r>
            <a:r>
              <a:rPr lang="en-US" sz="1800" dirty="0" smtClean="0"/>
              <a:t>October 28, 2017</a:t>
            </a:r>
          </a:p>
          <a:p>
            <a:r>
              <a:rPr lang="en-US" sz="1800" dirty="0" smtClean="0"/>
              <a:t>SWE Rapid Talk - Undergraduate</a:t>
            </a:r>
          </a:p>
        </p:txBody>
      </p:sp>
      <p:pic>
        <p:nvPicPr>
          <p:cNvPr id="5" name="Picture 1205"/>
          <p:cNvPicPr>
            <a:picLocks noChangeAspect="1" noChangeArrowheads="1"/>
          </p:cNvPicPr>
          <p:nvPr/>
        </p:nvPicPr>
        <p:blipFill>
          <a:blip r:embed="rId3" cstate="print"/>
          <a:srcRect/>
          <a:stretch>
            <a:fillRect/>
          </a:stretch>
        </p:blipFill>
        <p:spPr bwMode="auto">
          <a:xfrm>
            <a:off x="6201341" y="5537034"/>
            <a:ext cx="2579588" cy="927517"/>
          </a:xfrm>
          <a:prstGeom prst="rect">
            <a:avLst/>
          </a:prstGeom>
          <a:noFill/>
          <a:ln w="9525">
            <a:noFill/>
            <a:miter lim="800000"/>
            <a:headEnd/>
            <a:tailEnd/>
          </a:ln>
          <a:effectLst/>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31823" y="1663427"/>
            <a:ext cx="1322203" cy="567613"/>
          </a:xfrm>
          <a:prstGeom prst="rect">
            <a:avLst/>
          </a:prstGeom>
        </p:spPr>
      </p:pic>
    </p:spTree>
    <p:extLst>
      <p:ext uri="{BB962C8B-B14F-4D97-AF65-F5344CB8AC3E}">
        <p14:creationId xmlns:p14="http://schemas.microsoft.com/office/powerpoint/2010/main" val="180800624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Continuous Integration</a:t>
            </a:r>
            <a:endParaRPr lang="en-US" dirty="0"/>
          </a:p>
        </p:txBody>
      </p:sp>
      <p:sp>
        <p:nvSpPr>
          <p:cNvPr id="4" name="Oval 3"/>
          <p:cNvSpPr/>
          <p:nvPr/>
        </p:nvSpPr>
        <p:spPr>
          <a:xfrm>
            <a:off x="457200" y="2095500"/>
            <a:ext cx="1909483" cy="1627094"/>
          </a:xfrm>
          <a:prstGeom prst="ellipse">
            <a:avLst/>
          </a:prstGeom>
          <a:ln w="26424"/>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Developer commits code on a branch or fork</a:t>
            </a:r>
            <a:endParaRPr lang="en-US" sz="1600" dirty="0"/>
          </a:p>
        </p:txBody>
      </p:sp>
      <p:sp>
        <p:nvSpPr>
          <p:cNvPr id="5" name="Oval 4"/>
          <p:cNvSpPr/>
          <p:nvPr/>
        </p:nvSpPr>
        <p:spPr>
          <a:xfrm>
            <a:off x="593912" y="3966882"/>
            <a:ext cx="1772772" cy="1642783"/>
          </a:xfrm>
          <a:prstGeom prst="ellipse">
            <a:avLst/>
          </a:prstGeom>
          <a:ln w="26424"/>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Pull Request Submitted</a:t>
            </a:r>
            <a:endParaRPr lang="en-US" dirty="0"/>
          </a:p>
        </p:txBody>
      </p:sp>
      <p:sp>
        <p:nvSpPr>
          <p:cNvPr id="6" name="Oval 5"/>
          <p:cNvSpPr/>
          <p:nvPr/>
        </p:nvSpPr>
        <p:spPr>
          <a:xfrm>
            <a:off x="5096435" y="2695013"/>
            <a:ext cx="2164977" cy="2093260"/>
          </a:xfrm>
          <a:prstGeom prst="ellipse">
            <a:avLst/>
          </a:prstGeom>
          <a:ln w="26424"/>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Coveralls Code Coverage Tool Initiated</a:t>
            </a:r>
            <a:endParaRPr lang="en-US" dirty="0"/>
          </a:p>
        </p:txBody>
      </p:sp>
      <p:sp>
        <p:nvSpPr>
          <p:cNvPr id="11" name="Oval 10"/>
          <p:cNvSpPr/>
          <p:nvPr/>
        </p:nvSpPr>
        <p:spPr>
          <a:xfrm>
            <a:off x="2590800" y="2695013"/>
            <a:ext cx="2169459" cy="2093260"/>
          </a:xfrm>
          <a:prstGeom prst="ellipse">
            <a:avLst/>
          </a:prstGeom>
          <a:ln w="26424"/>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Travis C.I. Build Initiated</a:t>
            </a:r>
            <a:endParaRPr lang="en-US" dirty="0"/>
          </a:p>
        </p:txBody>
      </p:sp>
    </p:spTree>
    <p:extLst>
      <p:ext uri="{BB962C8B-B14F-4D97-AF65-F5344CB8AC3E}">
        <p14:creationId xmlns:p14="http://schemas.microsoft.com/office/powerpoint/2010/main" val="64121531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Rectangle 3"/>
          <p:cNvSpPr/>
          <p:nvPr/>
        </p:nvSpPr>
        <p:spPr>
          <a:xfrm>
            <a:off x="7564802" y="2621253"/>
            <a:ext cx="1369286" cy="181754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Arrow Connector 4"/>
          <p:cNvCxnSpPr/>
          <p:nvPr/>
        </p:nvCxnSpPr>
        <p:spPr>
          <a:xfrm>
            <a:off x="7626094" y="4235761"/>
            <a:ext cx="1177474" cy="0"/>
          </a:xfrm>
          <a:prstGeom prst="straightConnector1">
            <a:avLst/>
          </a:prstGeom>
          <a:ln>
            <a:solidFill>
              <a:srgbClr val="9C9C9C"/>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p:nvPr/>
        </p:nvCxnSpPr>
        <p:spPr>
          <a:xfrm>
            <a:off x="7698447" y="3387678"/>
            <a:ext cx="733647" cy="0"/>
          </a:xfrm>
          <a:prstGeom prst="straightConnector1">
            <a:avLst/>
          </a:prstGeom>
          <a:ln w="57150">
            <a:solidFill>
              <a:srgbClr val="C51789"/>
            </a:solidFill>
            <a:tailEnd type="triangle"/>
          </a:ln>
        </p:spPr>
        <p:style>
          <a:lnRef idx="1">
            <a:schemeClr val="accent1"/>
          </a:lnRef>
          <a:fillRef idx="0">
            <a:schemeClr val="accent1"/>
          </a:fillRef>
          <a:effectRef idx="0">
            <a:schemeClr val="accent1"/>
          </a:effectRef>
          <a:fontRef idx="minor">
            <a:schemeClr val="tx1"/>
          </a:fontRef>
        </p:style>
      </p:cxnSp>
      <p:grpSp>
        <p:nvGrpSpPr>
          <p:cNvPr id="7" name="Group 6"/>
          <p:cNvGrpSpPr/>
          <p:nvPr/>
        </p:nvGrpSpPr>
        <p:grpSpPr>
          <a:xfrm>
            <a:off x="7638997" y="3579361"/>
            <a:ext cx="937251" cy="353912"/>
            <a:chOff x="294155" y="3370522"/>
            <a:chExt cx="733647" cy="260499"/>
          </a:xfrm>
        </p:grpSpPr>
        <p:cxnSp>
          <p:nvCxnSpPr>
            <p:cNvPr id="8" name="Straight Arrow Connector 7"/>
            <p:cNvCxnSpPr/>
            <p:nvPr/>
          </p:nvCxnSpPr>
          <p:spPr>
            <a:xfrm>
              <a:off x="294155" y="3500771"/>
              <a:ext cx="733647" cy="0"/>
            </a:xfrm>
            <a:prstGeom prst="straightConnector1">
              <a:avLst/>
            </a:prstGeom>
            <a:ln w="57150">
              <a:solidFill>
                <a:srgbClr val="05CDDA"/>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1015403" y="3370522"/>
              <a:ext cx="0" cy="260499"/>
            </a:xfrm>
            <a:prstGeom prst="straightConnector1">
              <a:avLst/>
            </a:prstGeom>
            <a:ln w="57150" cap="rnd">
              <a:solidFill>
                <a:srgbClr val="05CDDA"/>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10" name="TextBox 9"/>
          <p:cNvSpPr txBox="1"/>
          <p:nvPr/>
        </p:nvSpPr>
        <p:spPr>
          <a:xfrm>
            <a:off x="7556613" y="2992869"/>
            <a:ext cx="941283" cy="307777"/>
          </a:xfrm>
          <a:prstGeom prst="rect">
            <a:avLst/>
          </a:prstGeom>
          <a:noFill/>
        </p:spPr>
        <p:style>
          <a:lnRef idx="0">
            <a:scrgbClr r="0" g="0" b="0"/>
          </a:lnRef>
          <a:fillRef idx="0">
            <a:scrgbClr r="0" g="0" b="0"/>
          </a:fillRef>
          <a:effectRef idx="0">
            <a:scrgbClr r="0" g="0" b="0"/>
          </a:effectRef>
          <a:fontRef idx="major"/>
        </p:style>
        <p:txBody>
          <a:bodyPr wrap="none" rtlCol="0">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r>
              <a:rPr lang="en-US" sz="1400" dirty="0" smtClean="0"/>
              <a:t>activation</a:t>
            </a:r>
            <a:endParaRPr lang="en-US" sz="1400" dirty="0"/>
          </a:p>
        </p:txBody>
      </p:sp>
      <p:sp>
        <p:nvSpPr>
          <p:cNvPr id="11" name="TextBox 10"/>
          <p:cNvSpPr txBox="1"/>
          <p:nvPr/>
        </p:nvSpPr>
        <p:spPr>
          <a:xfrm>
            <a:off x="7555356" y="3439609"/>
            <a:ext cx="1019831" cy="307777"/>
          </a:xfrm>
          <a:prstGeom prst="rect">
            <a:avLst/>
          </a:prstGeom>
          <a:noFill/>
        </p:spPr>
        <p:style>
          <a:lnRef idx="0">
            <a:scrgbClr r="0" g="0" b="0"/>
          </a:lnRef>
          <a:fillRef idx="0">
            <a:scrgbClr r="0" g="0" b="0"/>
          </a:fillRef>
          <a:effectRef idx="0">
            <a:scrgbClr r="0" g="0" b="0"/>
          </a:effectRef>
          <a:fontRef idx="major"/>
        </p:style>
        <p:txBody>
          <a:bodyPr wrap="none" rtlCol="0">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r>
              <a:rPr lang="en-US" sz="1400" dirty="0" smtClean="0"/>
              <a:t>repression</a:t>
            </a:r>
            <a:endParaRPr lang="en-US" sz="1400" dirty="0"/>
          </a:p>
        </p:txBody>
      </p:sp>
      <p:sp>
        <p:nvSpPr>
          <p:cNvPr id="12" name="TextBox 11"/>
          <p:cNvSpPr txBox="1"/>
          <p:nvPr/>
        </p:nvSpPr>
        <p:spPr>
          <a:xfrm>
            <a:off x="7551739" y="3910094"/>
            <a:ext cx="1369286" cy="307777"/>
          </a:xfrm>
          <a:prstGeom prst="rect">
            <a:avLst/>
          </a:prstGeom>
          <a:noFill/>
        </p:spPr>
        <p:style>
          <a:lnRef idx="0">
            <a:scrgbClr r="0" g="0" b="0"/>
          </a:lnRef>
          <a:fillRef idx="0">
            <a:scrgbClr r="0" g="0" b="0"/>
          </a:fillRef>
          <a:effectRef idx="0">
            <a:scrgbClr r="0" g="0" b="0"/>
          </a:effectRef>
          <a:fontRef idx="major"/>
        </p:style>
        <p:txBody>
          <a:bodyPr wrap="none" rtlCol="0">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r>
              <a:rPr lang="en-US" sz="1400" dirty="0" smtClean="0"/>
              <a:t>weak influence</a:t>
            </a:r>
          </a:p>
        </p:txBody>
      </p:sp>
      <p:sp>
        <p:nvSpPr>
          <p:cNvPr id="13" name="TextBox 12"/>
          <p:cNvSpPr txBox="1"/>
          <p:nvPr/>
        </p:nvSpPr>
        <p:spPr>
          <a:xfrm>
            <a:off x="7618952" y="2669240"/>
            <a:ext cx="816603" cy="369332"/>
          </a:xfrm>
          <a:prstGeom prst="rect">
            <a:avLst/>
          </a:prstGeom>
          <a:noFill/>
        </p:spPr>
        <p:txBody>
          <a:bodyPr wrap="square" rtlCol="0">
            <a:spAutoFit/>
          </a:bodyPr>
          <a:lstStyle/>
          <a:p>
            <a:r>
              <a:rPr lang="en-US" smtClean="0"/>
              <a:t>Key:</a:t>
            </a:r>
            <a:endParaRPr lang="en-US"/>
          </a:p>
        </p:txBody>
      </p:sp>
    </p:spTree>
    <p:extLst>
      <p:ext uri="{BB962C8B-B14F-4D97-AF65-F5344CB8AC3E}">
        <p14:creationId xmlns:p14="http://schemas.microsoft.com/office/powerpoint/2010/main" val="7233320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dirty="0" smtClean="0"/>
              <a:t>Outline</a:t>
            </a:r>
            <a:endParaRPr lang="en-US" sz="3200" b="1" dirty="0"/>
          </a:p>
        </p:txBody>
      </p:sp>
      <p:sp>
        <p:nvSpPr>
          <p:cNvPr id="3" name="Content Placeholder 2"/>
          <p:cNvSpPr>
            <a:spLocks noGrp="1"/>
          </p:cNvSpPr>
          <p:nvPr>
            <p:ph idx="1"/>
          </p:nvPr>
        </p:nvSpPr>
        <p:spPr/>
        <p:txBody>
          <a:bodyPr>
            <a:normAutofit/>
          </a:bodyPr>
          <a:lstStyle/>
          <a:p>
            <a:r>
              <a:rPr lang="en-US" b="1" dirty="0" smtClean="0"/>
              <a:t>Yeast respond to cold shock by changing gene expression.</a:t>
            </a:r>
          </a:p>
          <a:p>
            <a:pPr lvl="1"/>
            <a:r>
              <a:rPr lang="en-US" b="1" dirty="0" smtClean="0">
                <a:solidFill>
                  <a:srgbClr val="16693F"/>
                </a:solidFill>
              </a:rPr>
              <a:t>But little is known about which transcription factors regulate the response.</a:t>
            </a:r>
          </a:p>
          <a:p>
            <a:r>
              <a:rPr lang="en-US" b="1" dirty="0" err="1" smtClean="0"/>
              <a:t>GRNmap</a:t>
            </a:r>
            <a:r>
              <a:rPr lang="en-US" b="1" dirty="0" smtClean="0"/>
              <a:t> models the dynamics of “medium-scale” gene regulatory networks using differential equations.</a:t>
            </a:r>
          </a:p>
          <a:p>
            <a:pPr lvl="1"/>
            <a:r>
              <a:rPr lang="en-US" b="1" dirty="0" smtClean="0">
                <a:solidFill>
                  <a:srgbClr val="16693F"/>
                </a:solidFill>
              </a:rPr>
              <a:t>A penalized least squares approach was used successfully to estimate parameters from cold shock microarray data.</a:t>
            </a:r>
          </a:p>
          <a:p>
            <a:r>
              <a:rPr lang="en-US" b="1" dirty="0" err="1" smtClean="0"/>
              <a:t>GRNsight</a:t>
            </a:r>
            <a:r>
              <a:rPr lang="en-US" b="1" dirty="0" smtClean="0"/>
              <a:t> automatically generates weighted network graphs from </a:t>
            </a:r>
            <a:r>
              <a:rPr lang="en-US" b="1" dirty="0"/>
              <a:t>the </a:t>
            </a:r>
            <a:r>
              <a:rPr lang="en-US" b="1" dirty="0" smtClean="0"/>
              <a:t>spreadsheets produced by </a:t>
            </a:r>
            <a:r>
              <a:rPr lang="en-US" b="1" dirty="0" err="1" smtClean="0"/>
              <a:t>GRNmap</a:t>
            </a:r>
            <a:r>
              <a:rPr lang="en-US" b="1" dirty="0" smtClean="0"/>
              <a:t>.</a:t>
            </a:r>
          </a:p>
          <a:p>
            <a:pPr lvl="1"/>
            <a:r>
              <a:rPr lang="en-US" b="1" dirty="0" smtClean="0">
                <a:solidFill>
                  <a:srgbClr val="16693F"/>
                </a:solidFill>
              </a:rPr>
              <a:t>This facilitates visualization of the relative influence of each transcription factor in controlling the cold shock response.</a:t>
            </a:r>
          </a:p>
        </p:txBody>
      </p:sp>
    </p:spTree>
    <p:extLst>
      <p:ext uri="{BB962C8B-B14F-4D97-AF65-F5344CB8AC3E}">
        <p14:creationId xmlns:p14="http://schemas.microsoft.com/office/powerpoint/2010/main" val="387065923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a:xfrm>
            <a:off x="318971" y="533400"/>
            <a:ext cx="7467600" cy="990600"/>
          </a:xfrm>
        </p:spPr>
        <p:txBody>
          <a:bodyPr>
            <a:normAutofit fontScale="90000"/>
          </a:bodyPr>
          <a:lstStyle/>
          <a:p>
            <a:pPr eaLnBrk="1" hangingPunct="1"/>
            <a:r>
              <a:rPr lang="en-US" altLang="en-US" sz="3200" b="1" dirty="0" smtClean="0">
                <a:solidFill>
                  <a:srgbClr val="16693F"/>
                </a:solidFill>
              </a:rPr>
              <a:t>Yeast Respond to Cold Shock by Changing Gene Expression</a:t>
            </a:r>
          </a:p>
        </p:txBody>
      </p:sp>
      <p:pic>
        <p:nvPicPr>
          <p:cNvPr id="4" name="Picture 3" descr="01_32_model eucaryote"/>
          <p:cNvPicPr>
            <a:picLocks noChangeAspect="1" noChangeArrowheads="1"/>
          </p:cNvPicPr>
          <p:nvPr/>
        </p:nvPicPr>
        <p:blipFill>
          <a:blip r:embed="rId2" cstate="email">
            <a:extLst>
              <a:ext uri="{28A0092B-C50C-407E-A947-70E740481C1C}">
                <a14:useLocalDpi xmlns:a14="http://schemas.microsoft.com/office/drawing/2010/main" val="0"/>
              </a:ext>
            </a:extLst>
          </a:blip>
          <a:srcRect l="19539" t="9818" r="20116" b="15782"/>
          <a:stretch>
            <a:fillRect/>
          </a:stretch>
        </p:blipFill>
        <p:spPr bwMode="auto">
          <a:xfrm>
            <a:off x="321592" y="1549400"/>
            <a:ext cx="3061137" cy="28060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Box 6"/>
          <p:cNvSpPr txBox="1">
            <a:spLocks noChangeArrowheads="1"/>
          </p:cNvSpPr>
          <p:nvPr/>
        </p:nvSpPr>
        <p:spPr bwMode="auto">
          <a:xfrm>
            <a:off x="389901" y="3799580"/>
            <a:ext cx="159370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Arial" pitchFamily="34" charset="0"/>
              </a:defRPr>
            </a:lvl1pPr>
            <a:lvl2pPr marL="742950" indent="-285750" eaLnBrk="0" hangingPunct="0">
              <a:defRPr sz="2400" b="1">
                <a:solidFill>
                  <a:schemeClr val="tx1"/>
                </a:solidFill>
                <a:latin typeface="Arial" pitchFamily="34" charset="0"/>
              </a:defRPr>
            </a:lvl2pPr>
            <a:lvl3pPr marL="1143000" indent="-228600" eaLnBrk="0" hangingPunct="0">
              <a:defRPr sz="2400" b="1">
                <a:solidFill>
                  <a:schemeClr val="tx1"/>
                </a:solidFill>
                <a:latin typeface="Arial" pitchFamily="34" charset="0"/>
              </a:defRPr>
            </a:lvl3pPr>
            <a:lvl4pPr marL="1600200" indent="-228600" eaLnBrk="0" hangingPunct="0">
              <a:defRPr sz="2400" b="1">
                <a:solidFill>
                  <a:schemeClr val="tx1"/>
                </a:solidFill>
                <a:latin typeface="Arial" pitchFamily="34" charset="0"/>
              </a:defRPr>
            </a:lvl4pPr>
            <a:lvl5pPr marL="2057400" indent="-228600" eaLnBrk="0" hangingPunct="0">
              <a:defRPr sz="2400" b="1">
                <a:solidFill>
                  <a:schemeClr val="tx1"/>
                </a:solidFill>
                <a:latin typeface="Arial" pitchFamily="34" charset="0"/>
              </a:defRPr>
            </a:lvl5pPr>
            <a:lvl6pPr marL="2514600" indent="-228600" eaLnBrk="0" fontAlgn="base" hangingPunct="0">
              <a:spcBef>
                <a:spcPct val="0"/>
              </a:spcBef>
              <a:spcAft>
                <a:spcPct val="0"/>
              </a:spcAft>
              <a:defRPr sz="2400" b="1">
                <a:solidFill>
                  <a:schemeClr val="tx1"/>
                </a:solidFill>
                <a:latin typeface="Arial" pitchFamily="34" charset="0"/>
              </a:defRPr>
            </a:lvl6pPr>
            <a:lvl7pPr marL="2971800" indent="-228600" eaLnBrk="0" fontAlgn="base" hangingPunct="0">
              <a:spcBef>
                <a:spcPct val="0"/>
              </a:spcBef>
              <a:spcAft>
                <a:spcPct val="0"/>
              </a:spcAft>
              <a:defRPr sz="2400" b="1">
                <a:solidFill>
                  <a:schemeClr val="tx1"/>
                </a:solidFill>
                <a:latin typeface="Arial" pitchFamily="34" charset="0"/>
              </a:defRPr>
            </a:lvl7pPr>
            <a:lvl8pPr marL="3429000" indent="-228600" eaLnBrk="0" fontAlgn="base" hangingPunct="0">
              <a:spcBef>
                <a:spcPct val="0"/>
              </a:spcBef>
              <a:spcAft>
                <a:spcPct val="0"/>
              </a:spcAft>
              <a:defRPr sz="2400" b="1">
                <a:solidFill>
                  <a:schemeClr val="tx1"/>
                </a:solidFill>
                <a:latin typeface="Arial" pitchFamily="34" charset="0"/>
              </a:defRPr>
            </a:lvl8pPr>
            <a:lvl9pPr marL="3886200" indent="-228600" eaLnBrk="0" fontAlgn="base" hangingPunct="0">
              <a:spcBef>
                <a:spcPct val="0"/>
              </a:spcBef>
              <a:spcAft>
                <a:spcPct val="0"/>
              </a:spcAft>
              <a:defRPr sz="2400" b="1">
                <a:solidFill>
                  <a:schemeClr val="tx1"/>
                </a:solidFill>
                <a:latin typeface="Arial" pitchFamily="34" charset="0"/>
              </a:defRPr>
            </a:lvl9pPr>
          </a:lstStyle>
          <a:p>
            <a:pPr eaLnBrk="1" hangingPunct="1"/>
            <a:r>
              <a:rPr lang="en-US" altLang="en-US" sz="1200" dirty="0" err="1">
                <a:solidFill>
                  <a:schemeClr val="bg1"/>
                </a:solidFill>
              </a:rPr>
              <a:t>Alberts</a:t>
            </a:r>
            <a:r>
              <a:rPr lang="en-US" altLang="en-US" sz="1200" dirty="0">
                <a:solidFill>
                  <a:schemeClr val="bg1"/>
                </a:solidFill>
              </a:rPr>
              <a:t> </a:t>
            </a:r>
            <a:r>
              <a:rPr lang="en-US" altLang="en-US" sz="1200" i="1" dirty="0">
                <a:solidFill>
                  <a:schemeClr val="bg1"/>
                </a:solidFill>
              </a:rPr>
              <a:t>et al</a:t>
            </a:r>
            <a:r>
              <a:rPr lang="en-US" altLang="en-US" sz="1200" dirty="0">
                <a:solidFill>
                  <a:schemeClr val="bg1"/>
                </a:solidFill>
              </a:rPr>
              <a:t>. (2004)</a:t>
            </a:r>
          </a:p>
        </p:txBody>
      </p:sp>
      <p:sp>
        <p:nvSpPr>
          <p:cNvPr id="10" name="Content Placeholder 2"/>
          <p:cNvSpPr txBox="1">
            <a:spLocks/>
          </p:cNvSpPr>
          <p:nvPr/>
        </p:nvSpPr>
        <p:spPr>
          <a:xfrm>
            <a:off x="3382729" y="1638179"/>
            <a:ext cx="5418326" cy="3316206"/>
          </a:xfrm>
          <a:prstGeom prst="rect">
            <a:avLst/>
          </a:prstGeom>
        </p:spPr>
        <p:txBody>
          <a:bodyPr vert="horz" lIns="91440" tIns="45720" rIns="91440" bIns="45720" rtlCol="0">
            <a:normAutofit fontScale="62500" lnSpcReduction="20000"/>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r>
              <a:rPr lang="en-US" sz="2900" b="1" smtClean="0"/>
              <a:t>Unlike heat shock, cold shock is not well-studied.</a:t>
            </a:r>
          </a:p>
          <a:p>
            <a:r>
              <a:rPr lang="en-US" sz="2900" b="1" smtClean="0"/>
              <a:t>Cold shock temperature range for yeast is </a:t>
            </a:r>
          </a:p>
          <a:p>
            <a:pPr marL="0" indent="0">
              <a:buFont typeface="Arial" pitchFamily="34" charset="0"/>
              <a:buNone/>
            </a:pPr>
            <a:r>
              <a:rPr lang="en-US" sz="2900" b="1" smtClean="0"/>
              <a:t>   10-18</a:t>
            </a:r>
            <a:r>
              <a:rPr lang="en-US" sz="2900" b="1" kern="0" smtClean="0"/>
              <a:t>°</a:t>
            </a:r>
            <a:r>
              <a:rPr lang="en-US" sz="2900" b="1" smtClean="0"/>
              <a:t>C.</a:t>
            </a:r>
          </a:p>
          <a:p>
            <a:r>
              <a:rPr lang="en-US" sz="2900" b="1" smtClean="0"/>
              <a:t>Previous studies indicated that the cold shock response can be divided into an early and late response.</a:t>
            </a:r>
          </a:p>
          <a:p>
            <a:pPr lvl="1"/>
            <a:r>
              <a:rPr lang="en-US" sz="2600" b="1" smtClean="0"/>
              <a:t>General Environmental Stress Response (ESR) genes are induced in the late response.</a:t>
            </a:r>
          </a:p>
          <a:p>
            <a:pPr lvl="1"/>
            <a:r>
              <a:rPr lang="en-US" sz="2600" b="1" smtClean="0"/>
              <a:t>Late response is regulated by the Msn2/Msn4 transcription factors.</a:t>
            </a:r>
          </a:p>
          <a:p>
            <a:pPr lvl="1"/>
            <a:r>
              <a:rPr lang="en-US" sz="2600" b="1" smtClean="0"/>
              <a:t>No “canonical” factor responsible for early response.</a:t>
            </a:r>
            <a:endParaRPr lang="en-US" sz="2600" b="1" dirty="0" smtClean="0"/>
          </a:p>
        </p:txBody>
      </p:sp>
    </p:spTree>
    <p:extLst>
      <p:ext uri="{BB962C8B-B14F-4D97-AF65-F5344CB8AC3E}">
        <p14:creationId xmlns:p14="http://schemas.microsoft.com/office/powerpoint/2010/main" val="506315522"/>
      </p:ext>
    </p:extLst>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a:xfrm>
            <a:off x="318971" y="533400"/>
            <a:ext cx="7467600" cy="990600"/>
          </a:xfrm>
        </p:spPr>
        <p:txBody>
          <a:bodyPr>
            <a:normAutofit fontScale="90000"/>
          </a:bodyPr>
          <a:lstStyle/>
          <a:p>
            <a:pPr eaLnBrk="1" hangingPunct="1"/>
            <a:r>
              <a:rPr lang="en-US" altLang="en-US" sz="3200" b="1" dirty="0" smtClean="0">
                <a:solidFill>
                  <a:srgbClr val="16693F"/>
                </a:solidFill>
              </a:rPr>
              <a:t>Yeast Respond to Cold Shock by Changing Gene Expression</a:t>
            </a:r>
          </a:p>
        </p:txBody>
      </p:sp>
      <p:pic>
        <p:nvPicPr>
          <p:cNvPr id="4" name="Picture 3" descr="01_32_model eucaryote"/>
          <p:cNvPicPr>
            <a:picLocks noChangeAspect="1" noChangeArrowheads="1"/>
          </p:cNvPicPr>
          <p:nvPr/>
        </p:nvPicPr>
        <p:blipFill>
          <a:blip r:embed="rId2" cstate="email">
            <a:extLst>
              <a:ext uri="{28A0092B-C50C-407E-A947-70E740481C1C}">
                <a14:useLocalDpi xmlns:a14="http://schemas.microsoft.com/office/drawing/2010/main" val="0"/>
              </a:ext>
            </a:extLst>
          </a:blip>
          <a:srcRect l="19539" t="9818" r="20116" b="15782"/>
          <a:stretch>
            <a:fillRect/>
          </a:stretch>
        </p:blipFill>
        <p:spPr bwMode="auto">
          <a:xfrm>
            <a:off x="321592" y="1549400"/>
            <a:ext cx="3061137" cy="28060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Box 6"/>
          <p:cNvSpPr txBox="1">
            <a:spLocks noChangeArrowheads="1"/>
          </p:cNvSpPr>
          <p:nvPr/>
        </p:nvSpPr>
        <p:spPr bwMode="auto">
          <a:xfrm>
            <a:off x="389901" y="3799580"/>
            <a:ext cx="159370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Arial" pitchFamily="34" charset="0"/>
              </a:defRPr>
            </a:lvl1pPr>
            <a:lvl2pPr marL="742950" indent="-285750" eaLnBrk="0" hangingPunct="0">
              <a:defRPr sz="2400" b="1">
                <a:solidFill>
                  <a:schemeClr val="tx1"/>
                </a:solidFill>
                <a:latin typeface="Arial" pitchFamily="34" charset="0"/>
              </a:defRPr>
            </a:lvl2pPr>
            <a:lvl3pPr marL="1143000" indent="-228600" eaLnBrk="0" hangingPunct="0">
              <a:defRPr sz="2400" b="1">
                <a:solidFill>
                  <a:schemeClr val="tx1"/>
                </a:solidFill>
                <a:latin typeface="Arial" pitchFamily="34" charset="0"/>
              </a:defRPr>
            </a:lvl3pPr>
            <a:lvl4pPr marL="1600200" indent="-228600" eaLnBrk="0" hangingPunct="0">
              <a:defRPr sz="2400" b="1">
                <a:solidFill>
                  <a:schemeClr val="tx1"/>
                </a:solidFill>
                <a:latin typeface="Arial" pitchFamily="34" charset="0"/>
              </a:defRPr>
            </a:lvl4pPr>
            <a:lvl5pPr marL="2057400" indent="-228600" eaLnBrk="0" hangingPunct="0">
              <a:defRPr sz="2400" b="1">
                <a:solidFill>
                  <a:schemeClr val="tx1"/>
                </a:solidFill>
                <a:latin typeface="Arial" pitchFamily="34" charset="0"/>
              </a:defRPr>
            </a:lvl5pPr>
            <a:lvl6pPr marL="2514600" indent="-228600" eaLnBrk="0" fontAlgn="base" hangingPunct="0">
              <a:spcBef>
                <a:spcPct val="0"/>
              </a:spcBef>
              <a:spcAft>
                <a:spcPct val="0"/>
              </a:spcAft>
              <a:defRPr sz="2400" b="1">
                <a:solidFill>
                  <a:schemeClr val="tx1"/>
                </a:solidFill>
                <a:latin typeface="Arial" pitchFamily="34" charset="0"/>
              </a:defRPr>
            </a:lvl6pPr>
            <a:lvl7pPr marL="2971800" indent="-228600" eaLnBrk="0" fontAlgn="base" hangingPunct="0">
              <a:spcBef>
                <a:spcPct val="0"/>
              </a:spcBef>
              <a:spcAft>
                <a:spcPct val="0"/>
              </a:spcAft>
              <a:defRPr sz="2400" b="1">
                <a:solidFill>
                  <a:schemeClr val="tx1"/>
                </a:solidFill>
                <a:latin typeface="Arial" pitchFamily="34" charset="0"/>
              </a:defRPr>
            </a:lvl7pPr>
            <a:lvl8pPr marL="3429000" indent="-228600" eaLnBrk="0" fontAlgn="base" hangingPunct="0">
              <a:spcBef>
                <a:spcPct val="0"/>
              </a:spcBef>
              <a:spcAft>
                <a:spcPct val="0"/>
              </a:spcAft>
              <a:defRPr sz="2400" b="1">
                <a:solidFill>
                  <a:schemeClr val="tx1"/>
                </a:solidFill>
                <a:latin typeface="Arial" pitchFamily="34" charset="0"/>
              </a:defRPr>
            </a:lvl8pPr>
            <a:lvl9pPr marL="3886200" indent="-228600" eaLnBrk="0" fontAlgn="base" hangingPunct="0">
              <a:spcBef>
                <a:spcPct val="0"/>
              </a:spcBef>
              <a:spcAft>
                <a:spcPct val="0"/>
              </a:spcAft>
              <a:defRPr sz="2400" b="1">
                <a:solidFill>
                  <a:schemeClr val="tx1"/>
                </a:solidFill>
                <a:latin typeface="Arial" pitchFamily="34" charset="0"/>
              </a:defRPr>
            </a:lvl9pPr>
          </a:lstStyle>
          <a:p>
            <a:pPr eaLnBrk="1" hangingPunct="1"/>
            <a:r>
              <a:rPr lang="en-US" altLang="en-US" sz="1200" dirty="0" err="1">
                <a:solidFill>
                  <a:schemeClr val="bg1"/>
                </a:solidFill>
              </a:rPr>
              <a:t>Alberts</a:t>
            </a:r>
            <a:r>
              <a:rPr lang="en-US" altLang="en-US" sz="1200" dirty="0">
                <a:solidFill>
                  <a:schemeClr val="bg1"/>
                </a:solidFill>
              </a:rPr>
              <a:t> </a:t>
            </a:r>
            <a:r>
              <a:rPr lang="en-US" altLang="en-US" sz="1200" i="1" dirty="0">
                <a:solidFill>
                  <a:schemeClr val="bg1"/>
                </a:solidFill>
              </a:rPr>
              <a:t>et al</a:t>
            </a:r>
            <a:r>
              <a:rPr lang="en-US" altLang="en-US" sz="1200" dirty="0">
                <a:solidFill>
                  <a:schemeClr val="bg1"/>
                </a:solidFill>
              </a:rPr>
              <a:t>. (2004)</a:t>
            </a:r>
          </a:p>
        </p:txBody>
      </p:sp>
      <p:sp>
        <p:nvSpPr>
          <p:cNvPr id="9" name="Content Placeholder 2"/>
          <p:cNvSpPr txBox="1">
            <a:spLocks/>
          </p:cNvSpPr>
          <p:nvPr/>
        </p:nvSpPr>
        <p:spPr>
          <a:xfrm>
            <a:off x="389901" y="4745711"/>
            <a:ext cx="8520336" cy="2161401"/>
          </a:xfrm>
          <a:prstGeom prst="rect">
            <a:avLst/>
          </a:prstGeom>
        </p:spPr>
        <p:txBody>
          <a:bodyPr vert="horz" lIns="91440" tIns="45720" rIns="91440" bIns="45720" rtlCol="0">
            <a:normAutofit/>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233363" indent="-233363"/>
            <a:r>
              <a:rPr lang="en-US" b="1" dirty="0">
                <a:solidFill>
                  <a:srgbClr val="16693F"/>
                </a:solidFill>
              </a:rPr>
              <a:t>Which transcription factors control the early response?</a:t>
            </a:r>
          </a:p>
          <a:p>
            <a:pPr marL="233363" indent="-233363"/>
            <a:r>
              <a:rPr lang="en-US" b="1" smtClean="0">
                <a:solidFill>
                  <a:srgbClr val="16693F"/>
                </a:solidFill>
              </a:rPr>
              <a:t>What are their relative levels of influence?</a:t>
            </a:r>
          </a:p>
          <a:p>
            <a:pPr marL="233363" indent="-233363"/>
            <a:r>
              <a:rPr lang="en-US" b="1" smtClean="0">
                <a:solidFill>
                  <a:srgbClr val="16693F"/>
                </a:solidFill>
              </a:rPr>
              <a:t>I.e., what are the indirect effects of other transcription factors in the network?</a:t>
            </a:r>
            <a:endParaRPr lang="en-US" b="1" dirty="0">
              <a:solidFill>
                <a:srgbClr val="16693F"/>
              </a:solidFill>
            </a:endParaRPr>
          </a:p>
        </p:txBody>
      </p:sp>
      <p:sp>
        <p:nvSpPr>
          <p:cNvPr id="10" name="Content Placeholder 2"/>
          <p:cNvSpPr txBox="1">
            <a:spLocks/>
          </p:cNvSpPr>
          <p:nvPr/>
        </p:nvSpPr>
        <p:spPr>
          <a:xfrm>
            <a:off x="3382729" y="1638179"/>
            <a:ext cx="5418326" cy="3316206"/>
          </a:xfrm>
          <a:prstGeom prst="rect">
            <a:avLst/>
          </a:prstGeom>
        </p:spPr>
        <p:txBody>
          <a:bodyPr vert="horz" lIns="91440" tIns="45720" rIns="91440" bIns="45720" rtlCol="0">
            <a:normAutofit fontScale="62500" lnSpcReduction="20000"/>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r>
              <a:rPr lang="en-US" sz="2900" b="1" smtClean="0"/>
              <a:t>Unlike heat shock, cold shock is not well-studied.</a:t>
            </a:r>
          </a:p>
          <a:p>
            <a:r>
              <a:rPr lang="en-US" sz="2900" b="1" smtClean="0"/>
              <a:t>Cold shock temperature range for yeast is </a:t>
            </a:r>
          </a:p>
          <a:p>
            <a:pPr marL="0" indent="0">
              <a:buFont typeface="Arial" pitchFamily="34" charset="0"/>
              <a:buNone/>
            </a:pPr>
            <a:r>
              <a:rPr lang="en-US" sz="2900" b="1" smtClean="0"/>
              <a:t>   10-18</a:t>
            </a:r>
            <a:r>
              <a:rPr lang="en-US" sz="2900" b="1" kern="0" smtClean="0"/>
              <a:t>°</a:t>
            </a:r>
            <a:r>
              <a:rPr lang="en-US" sz="2900" b="1" smtClean="0"/>
              <a:t>C.</a:t>
            </a:r>
          </a:p>
          <a:p>
            <a:r>
              <a:rPr lang="en-US" sz="2900" b="1" smtClean="0"/>
              <a:t>Previous studies indicated that the cold shock response can be divided into an early and late response.</a:t>
            </a:r>
          </a:p>
          <a:p>
            <a:pPr lvl="1"/>
            <a:r>
              <a:rPr lang="en-US" sz="2600" b="1" smtClean="0"/>
              <a:t>General Environmental Stress Response (ESR) genes are induced in the late response.</a:t>
            </a:r>
          </a:p>
          <a:p>
            <a:pPr lvl="1"/>
            <a:r>
              <a:rPr lang="en-US" sz="2600" b="1" smtClean="0"/>
              <a:t>Late response is regulated by the Msn2/Msn4 transcription factors.</a:t>
            </a:r>
          </a:p>
          <a:p>
            <a:pPr lvl="1"/>
            <a:r>
              <a:rPr lang="en-US" sz="2600" b="1" smtClean="0"/>
              <a:t>No “canonical” factor responsible for early response.</a:t>
            </a:r>
            <a:endParaRPr lang="en-US" sz="2600" b="1" dirty="0" smtClean="0"/>
          </a:p>
        </p:txBody>
      </p:sp>
    </p:spTree>
    <p:extLst>
      <p:ext uri="{BB962C8B-B14F-4D97-AF65-F5344CB8AC3E}">
        <p14:creationId xmlns:p14="http://schemas.microsoft.com/office/powerpoint/2010/main" val="2508334334"/>
      </p:ext>
    </p:extLst>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3222690" y="1371002"/>
            <a:ext cx="2786477" cy="934104"/>
            <a:chOff x="3063195" y="1371002"/>
            <a:chExt cx="2786477" cy="934104"/>
          </a:xfrm>
        </p:grpSpPr>
        <p:sp>
          <p:nvSpPr>
            <p:cNvPr id="14361" name="Rounded Rectangle 1"/>
            <p:cNvSpPr>
              <a:spLocks noChangeArrowheads="1"/>
            </p:cNvSpPr>
            <p:nvPr/>
          </p:nvSpPr>
          <p:spPr bwMode="auto">
            <a:xfrm>
              <a:off x="3201526" y="1381487"/>
              <a:ext cx="2509815" cy="923619"/>
            </a:xfrm>
            <a:prstGeom prst="roundRect">
              <a:avLst>
                <a:gd name="adj" fmla="val 16667"/>
              </a:avLst>
            </a:prstGeom>
            <a:solidFill>
              <a:srgbClr val="16693F"/>
            </a:solidFill>
            <a:ln>
              <a:noFill/>
            </a:ln>
            <a:extLst/>
          </p:spPr>
          <p:txBody>
            <a:bodyPr/>
            <a:lstStyle>
              <a:lvl1pPr eaLnBrk="0" hangingPunct="0">
                <a:defRPr sz="2400" b="1">
                  <a:solidFill>
                    <a:schemeClr val="tx1"/>
                  </a:solidFill>
                  <a:latin typeface="Arial" pitchFamily="34" charset="0"/>
                </a:defRPr>
              </a:lvl1pPr>
              <a:lvl2pPr marL="742950" indent="-285750" eaLnBrk="0" hangingPunct="0">
                <a:defRPr sz="2400" b="1">
                  <a:solidFill>
                    <a:schemeClr val="tx1"/>
                  </a:solidFill>
                  <a:latin typeface="Arial" pitchFamily="34" charset="0"/>
                </a:defRPr>
              </a:lvl2pPr>
              <a:lvl3pPr marL="1143000" indent="-228600" eaLnBrk="0" hangingPunct="0">
                <a:defRPr sz="2400" b="1">
                  <a:solidFill>
                    <a:schemeClr val="tx1"/>
                  </a:solidFill>
                  <a:latin typeface="Arial" pitchFamily="34" charset="0"/>
                </a:defRPr>
              </a:lvl3pPr>
              <a:lvl4pPr marL="1600200" indent="-228600" eaLnBrk="0" hangingPunct="0">
                <a:defRPr sz="2400" b="1">
                  <a:solidFill>
                    <a:schemeClr val="tx1"/>
                  </a:solidFill>
                  <a:latin typeface="Arial" pitchFamily="34" charset="0"/>
                </a:defRPr>
              </a:lvl4pPr>
              <a:lvl5pPr marL="2057400" indent="-228600" eaLnBrk="0" hangingPunct="0">
                <a:defRPr sz="2400" b="1">
                  <a:solidFill>
                    <a:schemeClr val="tx1"/>
                  </a:solidFill>
                  <a:latin typeface="Arial" pitchFamily="34" charset="0"/>
                </a:defRPr>
              </a:lvl5pPr>
              <a:lvl6pPr marL="2514600" indent="-228600" eaLnBrk="0" fontAlgn="base" hangingPunct="0">
                <a:spcBef>
                  <a:spcPct val="0"/>
                </a:spcBef>
                <a:spcAft>
                  <a:spcPct val="0"/>
                </a:spcAft>
                <a:defRPr sz="2400" b="1">
                  <a:solidFill>
                    <a:schemeClr val="tx1"/>
                  </a:solidFill>
                  <a:latin typeface="Arial" pitchFamily="34" charset="0"/>
                </a:defRPr>
              </a:lvl6pPr>
              <a:lvl7pPr marL="2971800" indent="-228600" eaLnBrk="0" fontAlgn="base" hangingPunct="0">
                <a:spcBef>
                  <a:spcPct val="0"/>
                </a:spcBef>
                <a:spcAft>
                  <a:spcPct val="0"/>
                </a:spcAft>
                <a:defRPr sz="2400" b="1">
                  <a:solidFill>
                    <a:schemeClr val="tx1"/>
                  </a:solidFill>
                  <a:latin typeface="Arial" pitchFamily="34" charset="0"/>
                </a:defRPr>
              </a:lvl7pPr>
              <a:lvl8pPr marL="3429000" indent="-228600" eaLnBrk="0" fontAlgn="base" hangingPunct="0">
                <a:spcBef>
                  <a:spcPct val="0"/>
                </a:spcBef>
                <a:spcAft>
                  <a:spcPct val="0"/>
                </a:spcAft>
                <a:defRPr sz="2400" b="1">
                  <a:solidFill>
                    <a:schemeClr val="tx1"/>
                  </a:solidFill>
                  <a:latin typeface="Arial" pitchFamily="34" charset="0"/>
                </a:defRPr>
              </a:lvl8pPr>
              <a:lvl9pPr marL="3886200" indent="-228600" eaLnBrk="0" fontAlgn="base" hangingPunct="0">
                <a:spcBef>
                  <a:spcPct val="0"/>
                </a:spcBef>
                <a:spcAft>
                  <a:spcPct val="0"/>
                </a:spcAft>
                <a:defRPr sz="2400" b="1">
                  <a:solidFill>
                    <a:schemeClr val="tx1"/>
                  </a:solidFill>
                  <a:latin typeface="Arial" pitchFamily="34" charset="0"/>
                </a:defRPr>
              </a:lvl9pPr>
            </a:lstStyle>
            <a:p>
              <a:pPr eaLnBrk="1" hangingPunct="1"/>
              <a:endParaRPr lang="en-US" altLang="en-US"/>
            </a:p>
          </p:txBody>
        </p:sp>
        <p:sp>
          <p:nvSpPr>
            <p:cNvPr id="14362" name="TextBox 2"/>
            <p:cNvSpPr txBox="1">
              <a:spLocks noChangeArrowheads="1"/>
            </p:cNvSpPr>
            <p:nvPr/>
          </p:nvSpPr>
          <p:spPr bwMode="auto">
            <a:xfrm>
              <a:off x="3063195" y="1371002"/>
              <a:ext cx="2786477"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har char="•"/>
                <a:defRPr sz="3200">
                  <a:solidFill>
                    <a:schemeClr val="tx1"/>
                  </a:solidFill>
                  <a:latin typeface="Arial" pitchFamily="34" charset="0"/>
                </a:defRPr>
              </a:lvl1pPr>
              <a:lvl2pPr marL="742950" indent="-285750" eaLnBrk="0" hangingPunct="0">
                <a:spcBef>
                  <a:spcPct val="20000"/>
                </a:spcBef>
                <a:buChar char="–"/>
                <a:defRPr sz="2800">
                  <a:solidFill>
                    <a:schemeClr val="tx1"/>
                  </a:solidFill>
                  <a:latin typeface="Arial" pitchFamily="34" charset="0"/>
                </a:defRPr>
              </a:lvl2pPr>
              <a:lvl3pPr marL="1143000" indent="-228600" eaLnBrk="0" hangingPunct="0">
                <a:spcBef>
                  <a:spcPct val="20000"/>
                </a:spcBef>
                <a:buChar char="•"/>
                <a:defRPr sz="2400">
                  <a:solidFill>
                    <a:schemeClr val="tx1"/>
                  </a:solidFill>
                  <a:latin typeface="Arial" pitchFamily="34" charset="0"/>
                </a:defRPr>
              </a:lvl3pPr>
              <a:lvl4pPr marL="1600200" indent="-228600" eaLnBrk="0" hangingPunct="0">
                <a:spcBef>
                  <a:spcPct val="20000"/>
                </a:spcBef>
                <a:buChar char="–"/>
                <a:defRPr sz="2000">
                  <a:solidFill>
                    <a:schemeClr val="tx1"/>
                  </a:solidFill>
                  <a:latin typeface="Arial" pitchFamily="34" charset="0"/>
                </a:defRPr>
              </a:lvl4pPr>
              <a:lvl5pPr marL="2057400" indent="-228600" eaLnBrk="0" hangingPunct="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algn="ctr" eaLnBrk="1" hangingPunct="1">
                <a:spcBef>
                  <a:spcPct val="0"/>
                </a:spcBef>
                <a:buFontTx/>
                <a:buNone/>
              </a:pPr>
              <a:r>
                <a:rPr lang="en-US" altLang="en-US" sz="1800" b="1" smtClean="0">
                  <a:solidFill>
                    <a:schemeClr val="bg1"/>
                  </a:solidFill>
                </a:rPr>
                <a:t>Cold shock microarray data from wt and TF deletion strains</a:t>
              </a:r>
              <a:endParaRPr lang="en-US" altLang="en-US" sz="1800" b="1" dirty="0">
                <a:solidFill>
                  <a:schemeClr val="bg1"/>
                </a:solidFill>
              </a:endParaRPr>
            </a:p>
          </p:txBody>
        </p:sp>
      </p:grpSp>
      <p:sp>
        <p:nvSpPr>
          <p:cNvPr id="25" name="Text Box 4"/>
          <p:cNvSpPr txBox="1">
            <a:spLocks noChangeArrowheads="1"/>
          </p:cNvSpPr>
          <p:nvPr/>
        </p:nvSpPr>
        <p:spPr bwMode="auto">
          <a:xfrm>
            <a:off x="342148" y="369270"/>
            <a:ext cx="8518499" cy="954107"/>
          </a:xfrm>
          <a:prstGeom prst="rect">
            <a:avLst/>
          </a:prstGeom>
          <a:noFill/>
          <a:ln>
            <a:noFill/>
          </a:ln>
        </p:spPr>
        <p:txBody>
          <a:bodyPr wrap="square">
            <a:spAutoFit/>
          </a:bodyPr>
          <a:lstStyle>
            <a:lvl1pPr eaLnBrk="0" hangingPunct="0">
              <a:defRPr sz="2400" b="1">
                <a:solidFill>
                  <a:schemeClr val="tx1"/>
                </a:solidFill>
                <a:latin typeface="Arial" pitchFamily="34" charset="0"/>
              </a:defRPr>
            </a:lvl1pPr>
            <a:lvl2pPr marL="742950" indent="-285750" eaLnBrk="0" hangingPunct="0">
              <a:defRPr sz="2400" b="1">
                <a:solidFill>
                  <a:schemeClr val="tx1"/>
                </a:solidFill>
                <a:latin typeface="Arial" pitchFamily="34" charset="0"/>
              </a:defRPr>
            </a:lvl2pPr>
            <a:lvl3pPr marL="1143000" indent="-228600" eaLnBrk="0" hangingPunct="0">
              <a:defRPr sz="2400" b="1">
                <a:solidFill>
                  <a:schemeClr val="tx1"/>
                </a:solidFill>
                <a:latin typeface="Arial" pitchFamily="34" charset="0"/>
              </a:defRPr>
            </a:lvl3pPr>
            <a:lvl4pPr marL="1600200" indent="-228600" eaLnBrk="0" hangingPunct="0">
              <a:defRPr sz="2400" b="1">
                <a:solidFill>
                  <a:schemeClr val="tx1"/>
                </a:solidFill>
                <a:latin typeface="Arial" pitchFamily="34" charset="0"/>
              </a:defRPr>
            </a:lvl4pPr>
            <a:lvl5pPr marL="2057400" indent="-228600" eaLnBrk="0" hangingPunct="0">
              <a:defRPr sz="2400" b="1">
                <a:solidFill>
                  <a:schemeClr val="tx1"/>
                </a:solidFill>
                <a:latin typeface="Arial" pitchFamily="34" charset="0"/>
              </a:defRPr>
            </a:lvl5pPr>
            <a:lvl6pPr marL="2514600" indent="-228600" eaLnBrk="0" fontAlgn="base" hangingPunct="0">
              <a:spcBef>
                <a:spcPct val="0"/>
              </a:spcBef>
              <a:spcAft>
                <a:spcPct val="0"/>
              </a:spcAft>
              <a:defRPr sz="2400" b="1">
                <a:solidFill>
                  <a:schemeClr val="tx1"/>
                </a:solidFill>
                <a:latin typeface="Arial" pitchFamily="34" charset="0"/>
              </a:defRPr>
            </a:lvl6pPr>
            <a:lvl7pPr marL="2971800" indent="-228600" eaLnBrk="0" fontAlgn="base" hangingPunct="0">
              <a:spcBef>
                <a:spcPct val="0"/>
              </a:spcBef>
              <a:spcAft>
                <a:spcPct val="0"/>
              </a:spcAft>
              <a:defRPr sz="2400" b="1">
                <a:solidFill>
                  <a:schemeClr val="tx1"/>
                </a:solidFill>
                <a:latin typeface="Arial" pitchFamily="34" charset="0"/>
              </a:defRPr>
            </a:lvl7pPr>
            <a:lvl8pPr marL="3429000" indent="-228600" eaLnBrk="0" fontAlgn="base" hangingPunct="0">
              <a:spcBef>
                <a:spcPct val="0"/>
              </a:spcBef>
              <a:spcAft>
                <a:spcPct val="0"/>
              </a:spcAft>
              <a:defRPr sz="2400" b="1">
                <a:solidFill>
                  <a:schemeClr val="tx1"/>
                </a:solidFill>
                <a:latin typeface="Arial" pitchFamily="34" charset="0"/>
              </a:defRPr>
            </a:lvl8pPr>
            <a:lvl9pPr marL="3886200" indent="-228600" eaLnBrk="0" fontAlgn="base" hangingPunct="0">
              <a:spcBef>
                <a:spcPct val="0"/>
              </a:spcBef>
              <a:spcAft>
                <a:spcPct val="0"/>
              </a:spcAft>
              <a:defRPr sz="2400" b="1">
                <a:solidFill>
                  <a:schemeClr val="tx1"/>
                </a:solidFill>
                <a:latin typeface="Arial" pitchFamily="34" charset="0"/>
              </a:defRPr>
            </a:lvl9pPr>
          </a:lstStyle>
          <a:p>
            <a:pPr eaLnBrk="1" hangingPunct="1"/>
            <a:r>
              <a:rPr lang="en-US" altLang="en-US" sz="2800" dirty="0">
                <a:solidFill>
                  <a:srgbClr val="16693F"/>
                </a:solidFill>
              </a:rPr>
              <a:t>Systems Biology Approach </a:t>
            </a:r>
            <a:r>
              <a:rPr lang="en-US" altLang="en-US" sz="2800" dirty="0" smtClean="0">
                <a:solidFill>
                  <a:srgbClr val="16693F"/>
                </a:solidFill>
              </a:rPr>
              <a:t>to Understanding the Regulation of the Cold Shock Response in Yeast</a:t>
            </a:r>
            <a:endParaRPr lang="en-US" altLang="en-US" sz="2800" i="1" dirty="0">
              <a:solidFill>
                <a:srgbClr val="16693F"/>
              </a:solidFill>
            </a:endParaRPr>
          </a:p>
        </p:txBody>
      </p:sp>
      <p:pic>
        <p:nvPicPr>
          <p:cNvPr id="52" name="Picture 2" descr="ColdShockArrays"/>
          <p:cNvPicPr>
            <a:picLocks noChangeAspect="1" noChangeArrowheads="1"/>
          </p:cNvPicPr>
          <p:nvPr/>
        </p:nvPicPr>
        <p:blipFill rotWithShape="1">
          <a:blip r:embed="rId2" cstate="email">
            <a:extLst>
              <a:ext uri="{28A0092B-C50C-407E-A947-70E740481C1C}">
                <a14:useLocalDpi xmlns:a14="http://schemas.microsoft.com/office/drawing/2010/main" val="0"/>
              </a:ext>
            </a:extLst>
          </a:blip>
          <a:srcRect l="49284" t="26373" r="23117" b="44420"/>
          <a:stretch/>
        </p:blipFill>
        <p:spPr bwMode="auto">
          <a:xfrm>
            <a:off x="3795833" y="2323753"/>
            <a:ext cx="1598948" cy="12771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75066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3222690" y="1371002"/>
            <a:ext cx="2786477" cy="934104"/>
            <a:chOff x="3063195" y="1371002"/>
            <a:chExt cx="2786477" cy="934104"/>
          </a:xfrm>
        </p:grpSpPr>
        <p:sp>
          <p:nvSpPr>
            <p:cNvPr id="14361" name="Rounded Rectangle 1"/>
            <p:cNvSpPr>
              <a:spLocks noChangeArrowheads="1"/>
            </p:cNvSpPr>
            <p:nvPr/>
          </p:nvSpPr>
          <p:spPr bwMode="auto">
            <a:xfrm>
              <a:off x="3201526" y="1381487"/>
              <a:ext cx="2509815" cy="923619"/>
            </a:xfrm>
            <a:prstGeom prst="roundRect">
              <a:avLst>
                <a:gd name="adj" fmla="val 16667"/>
              </a:avLst>
            </a:prstGeom>
            <a:solidFill>
              <a:srgbClr val="16693F"/>
            </a:solidFill>
            <a:ln>
              <a:noFill/>
            </a:ln>
            <a:extLst/>
          </p:spPr>
          <p:txBody>
            <a:bodyPr/>
            <a:lstStyle>
              <a:lvl1pPr eaLnBrk="0" hangingPunct="0">
                <a:defRPr sz="2400" b="1">
                  <a:solidFill>
                    <a:schemeClr val="tx1"/>
                  </a:solidFill>
                  <a:latin typeface="Arial" pitchFamily="34" charset="0"/>
                </a:defRPr>
              </a:lvl1pPr>
              <a:lvl2pPr marL="742950" indent="-285750" eaLnBrk="0" hangingPunct="0">
                <a:defRPr sz="2400" b="1">
                  <a:solidFill>
                    <a:schemeClr val="tx1"/>
                  </a:solidFill>
                  <a:latin typeface="Arial" pitchFamily="34" charset="0"/>
                </a:defRPr>
              </a:lvl2pPr>
              <a:lvl3pPr marL="1143000" indent="-228600" eaLnBrk="0" hangingPunct="0">
                <a:defRPr sz="2400" b="1">
                  <a:solidFill>
                    <a:schemeClr val="tx1"/>
                  </a:solidFill>
                  <a:latin typeface="Arial" pitchFamily="34" charset="0"/>
                </a:defRPr>
              </a:lvl3pPr>
              <a:lvl4pPr marL="1600200" indent="-228600" eaLnBrk="0" hangingPunct="0">
                <a:defRPr sz="2400" b="1">
                  <a:solidFill>
                    <a:schemeClr val="tx1"/>
                  </a:solidFill>
                  <a:latin typeface="Arial" pitchFamily="34" charset="0"/>
                </a:defRPr>
              </a:lvl4pPr>
              <a:lvl5pPr marL="2057400" indent="-228600" eaLnBrk="0" hangingPunct="0">
                <a:defRPr sz="2400" b="1">
                  <a:solidFill>
                    <a:schemeClr val="tx1"/>
                  </a:solidFill>
                  <a:latin typeface="Arial" pitchFamily="34" charset="0"/>
                </a:defRPr>
              </a:lvl5pPr>
              <a:lvl6pPr marL="2514600" indent="-228600" eaLnBrk="0" fontAlgn="base" hangingPunct="0">
                <a:spcBef>
                  <a:spcPct val="0"/>
                </a:spcBef>
                <a:spcAft>
                  <a:spcPct val="0"/>
                </a:spcAft>
                <a:defRPr sz="2400" b="1">
                  <a:solidFill>
                    <a:schemeClr val="tx1"/>
                  </a:solidFill>
                  <a:latin typeface="Arial" pitchFamily="34" charset="0"/>
                </a:defRPr>
              </a:lvl6pPr>
              <a:lvl7pPr marL="2971800" indent="-228600" eaLnBrk="0" fontAlgn="base" hangingPunct="0">
                <a:spcBef>
                  <a:spcPct val="0"/>
                </a:spcBef>
                <a:spcAft>
                  <a:spcPct val="0"/>
                </a:spcAft>
                <a:defRPr sz="2400" b="1">
                  <a:solidFill>
                    <a:schemeClr val="tx1"/>
                  </a:solidFill>
                  <a:latin typeface="Arial" pitchFamily="34" charset="0"/>
                </a:defRPr>
              </a:lvl7pPr>
              <a:lvl8pPr marL="3429000" indent="-228600" eaLnBrk="0" fontAlgn="base" hangingPunct="0">
                <a:spcBef>
                  <a:spcPct val="0"/>
                </a:spcBef>
                <a:spcAft>
                  <a:spcPct val="0"/>
                </a:spcAft>
                <a:defRPr sz="2400" b="1">
                  <a:solidFill>
                    <a:schemeClr val="tx1"/>
                  </a:solidFill>
                  <a:latin typeface="Arial" pitchFamily="34" charset="0"/>
                </a:defRPr>
              </a:lvl8pPr>
              <a:lvl9pPr marL="3886200" indent="-228600" eaLnBrk="0" fontAlgn="base" hangingPunct="0">
                <a:spcBef>
                  <a:spcPct val="0"/>
                </a:spcBef>
                <a:spcAft>
                  <a:spcPct val="0"/>
                </a:spcAft>
                <a:defRPr sz="2400" b="1">
                  <a:solidFill>
                    <a:schemeClr val="tx1"/>
                  </a:solidFill>
                  <a:latin typeface="Arial" pitchFamily="34" charset="0"/>
                </a:defRPr>
              </a:lvl9pPr>
            </a:lstStyle>
            <a:p>
              <a:pPr eaLnBrk="1" hangingPunct="1"/>
              <a:endParaRPr lang="en-US" altLang="en-US"/>
            </a:p>
          </p:txBody>
        </p:sp>
        <p:sp>
          <p:nvSpPr>
            <p:cNvPr id="14362" name="TextBox 2"/>
            <p:cNvSpPr txBox="1">
              <a:spLocks noChangeArrowheads="1"/>
            </p:cNvSpPr>
            <p:nvPr/>
          </p:nvSpPr>
          <p:spPr bwMode="auto">
            <a:xfrm>
              <a:off x="3063195" y="1371002"/>
              <a:ext cx="2786477"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har char="•"/>
                <a:defRPr sz="3200">
                  <a:solidFill>
                    <a:schemeClr val="tx1"/>
                  </a:solidFill>
                  <a:latin typeface="Arial" pitchFamily="34" charset="0"/>
                </a:defRPr>
              </a:lvl1pPr>
              <a:lvl2pPr marL="742950" indent="-285750" eaLnBrk="0" hangingPunct="0">
                <a:spcBef>
                  <a:spcPct val="20000"/>
                </a:spcBef>
                <a:buChar char="–"/>
                <a:defRPr sz="2800">
                  <a:solidFill>
                    <a:schemeClr val="tx1"/>
                  </a:solidFill>
                  <a:latin typeface="Arial" pitchFamily="34" charset="0"/>
                </a:defRPr>
              </a:lvl2pPr>
              <a:lvl3pPr marL="1143000" indent="-228600" eaLnBrk="0" hangingPunct="0">
                <a:spcBef>
                  <a:spcPct val="20000"/>
                </a:spcBef>
                <a:buChar char="•"/>
                <a:defRPr sz="2400">
                  <a:solidFill>
                    <a:schemeClr val="tx1"/>
                  </a:solidFill>
                  <a:latin typeface="Arial" pitchFamily="34" charset="0"/>
                </a:defRPr>
              </a:lvl3pPr>
              <a:lvl4pPr marL="1600200" indent="-228600" eaLnBrk="0" hangingPunct="0">
                <a:spcBef>
                  <a:spcPct val="20000"/>
                </a:spcBef>
                <a:buChar char="–"/>
                <a:defRPr sz="2000">
                  <a:solidFill>
                    <a:schemeClr val="tx1"/>
                  </a:solidFill>
                  <a:latin typeface="Arial" pitchFamily="34" charset="0"/>
                </a:defRPr>
              </a:lvl4pPr>
              <a:lvl5pPr marL="2057400" indent="-228600" eaLnBrk="0" hangingPunct="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algn="ctr" eaLnBrk="1" hangingPunct="1">
                <a:spcBef>
                  <a:spcPct val="0"/>
                </a:spcBef>
                <a:buFontTx/>
                <a:buNone/>
              </a:pPr>
              <a:r>
                <a:rPr lang="en-US" altLang="en-US" sz="1800" b="1" smtClean="0">
                  <a:solidFill>
                    <a:schemeClr val="bg1"/>
                  </a:solidFill>
                </a:rPr>
                <a:t>Cold shock microarray data from wt and TF deletion strains</a:t>
              </a:r>
              <a:endParaRPr lang="en-US" altLang="en-US" sz="1800" b="1" dirty="0">
                <a:solidFill>
                  <a:schemeClr val="bg1"/>
                </a:solidFill>
              </a:endParaRPr>
            </a:p>
          </p:txBody>
        </p:sp>
      </p:grpSp>
      <p:cxnSp>
        <p:nvCxnSpPr>
          <p:cNvPr id="30" name="Straight Arrow Connector 29"/>
          <p:cNvCxnSpPr/>
          <p:nvPr/>
        </p:nvCxnSpPr>
        <p:spPr bwMode="auto">
          <a:xfrm>
            <a:off x="6182623" y="1842990"/>
            <a:ext cx="1130300" cy="685800"/>
          </a:xfrm>
          <a:prstGeom prst="straightConnector1">
            <a:avLst/>
          </a:prstGeom>
          <a:ln w="57150">
            <a:solidFill>
              <a:schemeClr val="tx1"/>
            </a:solidFill>
            <a:headEnd type="none" w="med" len="med"/>
            <a:tailEnd type="arrow"/>
          </a:ln>
          <a:extLst/>
        </p:spPr>
        <p:style>
          <a:lnRef idx="1">
            <a:schemeClr val="dk1"/>
          </a:lnRef>
          <a:fillRef idx="0">
            <a:schemeClr val="dk1"/>
          </a:fillRef>
          <a:effectRef idx="0">
            <a:schemeClr val="dk1"/>
          </a:effectRef>
          <a:fontRef idx="minor">
            <a:schemeClr val="tx1"/>
          </a:fontRef>
        </p:style>
      </p:cxnSp>
      <p:sp>
        <p:nvSpPr>
          <p:cNvPr id="25" name="Text Box 4"/>
          <p:cNvSpPr txBox="1">
            <a:spLocks noChangeArrowheads="1"/>
          </p:cNvSpPr>
          <p:nvPr/>
        </p:nvSpPr>
        <p:spPr bwMode="auto">
          <a:xfrm>
            <a:off x="342148" y="369270"/>
            <a:ext cx="8518499" cy="954107"/>
          </a:xfrm>
          <a:prstGeom prst="rect">
            <a:avLst/>
          </a:prstGeom>
          <a:noFill/>
          <a:ln>
            <a:noFill/>
          </a:ln>
        </p:spPr>
        <p:txBody>
          <a:bodyPr wrap="square">
            <a:spAutoFit/>
          </a:bodyPr>
          <a:lstStyle>
            <a:lvl1pPr eaLnBrk="0" hangingPunct="0">
              <a:defRPr sz="2400" b="1">
                <a:solidFill>
                  <a:schemeClr val="tx1"/>
                </a:solidFill>
                <a:latin typeface="Arial" pitchFamily="34" charset="0"/>
              </a:defRPr>
            </a:lvl1pPr>
            <a:lvl2pPr marL="742950" indent="-285750" eaLnBrk="0" hangingPunct="0">
              <a:defRPr sz="2400" b="1">
                <a:solidFill>
                  <a:schemeClr val="tx1"/>
                </a:solidFill>
                <a:latin typeface="Arial" pitchFamily="34" charset="0"/>
              </a:defRPr>
            </a:lvl2pPr>
            <a:lvl3pPr marL="1143000" indent="-228600" eaLnBrk="0" hangingPunct="0">
              <a:defRPr sz="2400" b="1">
                <a:solidFill>
                  <a:schemeClr val="tx1"/>
                </a:solidFill>
                <a:latin typeface="Arial" pitchFamily="34" charset="0"/>
              </a:defRPr>
            </a:lvl3pPr>
            <a:lvl4pPr marL="1600200" indent="-228600" eaLnBrk="0" hangingPunct="0">
              <a:defRPr sz="2400" b="1">
                <a:solidFill>
                  <a:schemeClr val="tx1"/>
                </a:solidFill>
                <a:latin typeface="Arial" pitchFamily="34" charset="0"/>
              </a:defRPr>
            </a:lvl4pPr>
            <a:lvl5pPr marL="2057400" indent="-228600" eaLnBrk="0" hangingPunct="0">
              <a:defRPr sz="2400" b="1">
                <a:solidFill>
                  <a:schemeClr val="tx1"/>
                </a:solidFill>
                <a:latin typeface="Arial" pitchFamily="34" charset="0"/>
              </a:defRPr>
            </a:lvl5pPr>
            <a:lvl6pPr marL="2514600" indent="-228600" eaLnBrk="0" fontAlgn="base" hangingPunct="0">
              <a:spcBef>
                <a:spcPct val="0"/>
              </a:spcBef>
              <a:spcAft>
                <a:spcPct val="0"/>
              </a:spcAft>
              <a:defRPr sz="2400" b="1">
                <a:solidFill>
                  <a:schemeClr val="tx1"/>
                </a:solidFill>
                <a:latin typeface="Arial" pitchFamily="34" charset="0"/>
              </a:defRPr>
            </a:lvl6pPr>
            <a:lvl7pPr marL="2971800" indent="-228600" eaLnBrk="0" fontAlgn="base" hangingPunct="0">
              <a:spcBef>
                <a:spcPct val="0"/>
              </a:spcBef>
              <a:spcAft>
                <a:spcPct val="0"/>
              </a:spcAft>
              <a:defRPr sz="2400" b="1">
                <a:solidFill>
                  <a:schemeClr val="tx1"/>
                </a:solidFill>
                <a:latin typeface="Arial" pitchFamily="34" charset="0"/>
              </a:defRPr>
            </a:lvl7pPr>
            <a:lvl8pPr marL="3429000" indent="-228600" eaLnBrk="0" fontAlgn="base" hangingPunct="0">
              <a:spcBef>
                <a:spcPct val="0"/>
              </a:spcBef>
              <a:spcAft>
                <a:spcPct val="0"/>
              </a:spcAft>
              <a:defRPr sz="2400" b="1">
                <a:solidFill>
                  <a:schemeClr val="tx1"/>
                </a:solidFill>
                <a:latin typeface="Arial" pitchFamily="34" charset="0"/>
              </a:defRPr>
            </a:lvl8pPr>
            <a:lvl9pPr marL="3886200" indent="-228600" eaLnBrk="0" fontAlgn="base" hangingPunct="0">
              <a:spcBef>
                <a:spcPct val="0"/>
              </a:spcBef>
              <a:spcAft>
                <a:spcPct val="0"/>
              </a:spcAft>
              <a:defRPr sz="2400" b="1">
                <a:solidFill>
                  <a:schemeClr val="tx1"/>
                </a:solidFill>
                <a:latin typeface="Arial" pitchFamily="34" charset="0"/>
              </a:defRPr>
            </a:lvl9pPr>
          </a:lstStyle>
          <a:p>
            <a:pPr eaLnBrk="1" hangingPunct="1"/>
            <a:r>
              <a:rPr lang="en-US" altLang="en-US" sz="2800" dirty="0">
                <a:solidFill>
                  <a:srgbClr val="16693F"/>
                </a:solidFill>
              </a:rPr>
              <a:t>Systems Biology Approach </a:t>
            </a:r>
            <a:r>
              <a:rPr lang="en-US" altLang="en-US" sz="2800" dirty="0" smtClean="0">
                <a:solidFill>
                  <a:srgbClr val="16693F"/>
                </a:solidFill>
              </a:rPr>
              <a:t>to Understanding the Regulation of the Cold Shock Response in Yeast</a:t>
            </a:r>
            <a:endParaRPr lang="en-US" altLang="en-US" sz="2800" i="1" dirty="0">
              <a:solidFill>
                <a:srgbClr val="16693F"/>
              </a:solidFill>
            </a:endParaRPr>
          </a:p>
        </p:txBody>
      </p:sp>
      <p:grpSp>
        <p:nvGrpSpPr>
          <p:cNvPr id="5" name="Group 4"/>
          <p:cNvGrpSpPr/>
          <p:nvPr/>
        </p:nvGrpSpPr>
        <p:grpSpPr>
          <a:xfrm>
            <a:off x="6217511" y="2722333"/>
            <a:ext cx="2509815" cy="923619"/>
            <a:chOff x="6194471" y="2800422"/>
            <a:chExt cx="2509815" cy="923619"/>
          </a:xfrm>
        </p:grpSpPr>
        <p:sp>
          <p:nvSpPr>
            <p:cNvPr id="23" name="Rounded Rectangle 1"/>
            <p:cNvSpPr>
              <a:spLocks noChangeArrowheads="1"/>
            </p:cNvSpPr>
            <p:nvPr/>
          </p:nvSpPr>
          <p:spPr bwMode="auto">
            <a:xfrm>
              <a:off x="6194471" y="2800422"/>
              <a:ext cx="2509815" cy="923619"/>
            </a:xfrm>
            <a:prstGeom prst="roundRect">
              <a:avLst>
                <a:gd name="adj" fmla="val 16667"/>
              </a:avLst>
            </a:prstGeom>
            <a:solidFill>
              <a:srgbClr val="16693F"/>
            </a:solidFill>
            <a:ln>
              <a:noFill/>
            </a:ln>
            <a:extLst/>
          </p:spPr>
          <p:txBody>
            <a:bodyPr/>
            <a:lstStyle>
              <a:lvl1pPr eaLnBrk="0" hangingPunct="0">
                <a:defRPr sz="2400" b="1">
                  <a:solidFill>
                    <a:schemeClr val="tx1"/>
                  </a:solidFill>
                  <a:latin typeface="Arial" pitchFamily="34" charset="0"/>
                </a:defRPr>
              </a:lvl1pPr>
              <a:lvl2pPr marL="742950" indent="-285750" eaLnBrk="0" hangingPunct="0">
                <a:defRPr sz="2400" b="1">
                  <a:solidFill>
                    <a:schemeClr val="tx1"/>
                  </a:solidFill>
                  <a:latin typeface="Arial" pitchFamily="34" charset="0"/>
                </a:defRPr>
              </a:lvl2pPr>
              <a:lvl3pPr marL="1143000" indent="-228600" eaLnBrk="0" hangingPunct="0">
                <a:defRPr sz="2400" b="1">
                  <a:solidFill>
                    <a:schemeClr val="tx1"/>
                  </a:solidFill>
                  <a:latin typeface="Arial" pitchFamily="34" charset="0"/>
                </a:defRPr>
              </a:lvl3pPr>
              <a:lvl4pPr marL="1600200" indent="-228600" eaLnBrk="0" hangingPunct="0">
                <a:defRPr sz="2400" b="1">
                  <a:solidFill>
                    <a:schemeClr val="tx1"/>
                  </a:solidFill>
                  <a:latin typeface="Arial" pitchFamily="34" charset="0"/>
                </a:defRPr>
              </a:lvl4pPr>
              <a:lvl5pPr marL="2057400" indent="-228600" eaLnBrk="0" hangingPunct="0">
                <a:defRPr sz="2400" b="1">
                  <a:solidFill>
                    <a:schemeClr val="tx1"/>
                  </a:solidFill>
                  <a:latin typeface="Arial" pitchFamily="34" charset="0"/>
                </a:defRPr>
              </a:lvl5pPr>
              <a:lvl6pPr marL="2514600" indent="-228600" eaLnBrk="0" fontAlgn="base" hangingPunct="0">
                <a:spcBef>
                  <a:spcPct val="0"/>
                </a:spcBef>
                <a:spcAft>
                  <a:spcPct val="0"/>
                </a:spcAft>
                <a:defRPr sz="2400" b="1">
                  <a:solidFill>
                    <a:schemeClr val="tx1"/>
                  </a:solidFill>
                  <a:latin typeface="Arial" pitchFamily="34" charset="0"/>
                </a:defRPr>
              </a:lvl6pPr>
              <a:lvl7pPr marL="2971800" indent="-228600" eaLnBrk="0" fontAlgn="base" hangingPunct="0">
                <a:spcBef>
                  <a:spcPct val="0"/>
                </a:spcBef>
                <a:spcAft>
                  <a:spcPct val="0"/>
                </a:spcAft>
                <a:defRPr sz="2400" b="1">
                  <a:solidFill>
                    <a:schemeClr val="tx1"/>
                  </a:solidFill>
                  <a:latin typeface="Arial" pitchFamily="34" charset="0"/>
                </a:defRPr>
              </a:lvl7pPr>
              <a:lvl8pPr marL="3429000" indent="-228600" eaLnBrk="0" fontAlgn="base" hangingPunct="0">
                <a:spcBef>
                  <a:spcPct val="0"/>
                </a:spcBef>
                <a:spcAft>
                  <a:spcPct val="0"/>
                </a:spcAft>
                <a:defRPr sz="2400" b="1">
                  <a:solidFill>
                    <a:schemeClr val="tx1"/>
                  </a:solidFill>
                  <a:latin typeface="Arial" pitchFamily="34" charset="0"/>
                </a:defRPr>
              </a:lvl8pPr>
              <a:lvl9pPr marL="3886200" indent="-228600" eaLnBrk="0" fontAlgn="base" hangingPunct="0">
                <a:spcBef>
                  <a:spcPct val="0"/>
                </a:spcBef>
                <a:spcAft>
                  <a:spcPct val="0"/>
                </a:spcAft>
                <a:defRPr sz="2400" b="1">
                  <a:solidFill>
                    <a:schemeClr val="tx1"/>
                  </a:solidFill>
                  <a:latin typeface="Arial" pitchFamily="34" charset="0"/>
                </a:defRPr>
              </a:lvl9pPr>
            </a:lstStyle>
            <a:p>
              <a:pPr eaLnBrk="1" hangingPunct="1"/>
              <a:endParaRPr lang="en-US" altLang="en-US"/>
            </a:p>
          </p:txBody>
        </p:sp>
        <p:sp>
          <p:nvSpPr>
            <p:cNvPr id="14360" name="TextBox 5"/>
            <p:cNvSpPr txBox="1">
              <a:spLocks noChangeArrowheads="1"/>
            </p:cNvSpPr>
            <p:nvPr/>
          </p:nvSpPr>
          <p:spPr bwMode="auto">
            <a:xfrm>
              <a:off x="6297647" y="2800566"/>
              <a:ext cx="2303463"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pitchFamily="34" charset="0"/>
                </a:defRPr>
              </a:lvl1pPr>
              <a:lvl2pPr marL="742950" indent="-285750" eaLnBrk="0" hangingPunct="0">
                <a:spcBef>
                  <a:spcPct val="20000"/>
                </a:spcBef>
                <a:buChar char="–"/>
                <a:defRPr sz="2800">
                  <a:solidFill>
                    <a:schemeClr val="tx1"/>
                  </a:solidFill>
                  <a:latin typeface="Arial" pitchFamily="34" charset="0"/>
                </a:defRPr>
              </a:lvl2pPr>
              <a:lvl3pPr marL="1143000" indent="-228600" eaLnBrk="0" hangingPunct="0">
                <a:spcBef>
                  <a:spcPct val="20000"/>
                </a:spcBef>
                <a:buChar char="•"/>
                <a:defRPr sz="2400">
                  <a:solidFill>
                    <a:schemeClr val="tx1"/>
                  </a:solidFill>
                  <a:latin typeface="Arial" pitchFamily="34" charset="0"/>
                </a:defRPr>
              </a:lvl3pPr>
              <a:lvl4pPr marL="1600200" indent="-228600" eaLnBrk="0" hangingPunct="0">
                <a:spcBef>
                  <a:spcPct val="20000"/>
                </a:spcBef>
                <a:buChar char="–"/>
                <a:defRPr sz="2000">
                  <a:solidFill>
                    <a:schemeClr val="tx1"/>
                  </a:solidFill>
                  <a:latin typeface="Arial" pitchFamily="34" charset="0"/>
                </a:defRPr>
              </a:lvl4pPr>
              <a:lvl5pPr marL="2057400" indent="-228600" eaLnBrk="0" hangingPunct="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algn="ctr" eaLnBrk="1" hangingPunct="1">
                <a:spcBef>
                  <a:spcPct val="0"/>
                </a:spcBef>
                <a:buFontTx/>
                <a:buNone/>
              </a:pPr>
              <a:r>
                <a:rPr lang="en-US" altLang="en-US" sz="1800" b="1" smtClean="0">
                  <a:solidFill>
                    <a:schemeClr val="bg1"/>
                  </a:solidFill>
                </a:rPr>
                <a:t>Normalization, statistical analysis, clustering</a:t>
              </a:r>
              <a:endParaRPr lang="en-US" altLang="en-US" sz="1800" b="1" dirty="0">
                <a:solidFill>
                  <a:schemeClr val="bg1"/>
                </a:solidFill>
              </a:endParaRPr>
            </a:p>
          </p:txBody>
        </p:sp>
      </p:grpSp>
      <p:pic>
        <p:nvPicPr>
          <p:cNvPr id="52" name="Picture 2" descr="ColdShockArrays"/>
          <p:cNvPicPr>
            <a:picLocks noChangeAspect="1" noChangeArrowheads="1"/>
          </p:cNvPicPr>
          <p:nvPr/>
        </p:nvPicPr>
        <p:blipFill rotWithShape="1">
          <a:blip r:embed="rId2" cstate="email">
            <a:extLst>
              <a:ext uri="{28A0092B-C50C-407E-A947-70E740481C1C}">
                <a14:useLocalDpi xmlns:a14="http://schemas.microsoft.com/office/drawing/2010/main" val="0"/>
              </a:ext>
            </a:extLst>
          </a:blip>
          <a:srcRect l="49284" t="26373" r="23117" b="44420"/>
          <a:stretch/>
        </p:blipFill>
        <p:spPr bwMode="auto">
          <a:xfrm>
            <a:off x="3795833" y="2323753"/>
            <a:ext cx="1598948" cy="12771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 name="Picture 52"/>
          <p:cNvPicPr/>
          <p:nvPr/>
        </p:nvPicPr>
        <p:blipFill rotWithShape="1">
          <a:blip r:embed="rId3"/>
          <a:srcRect l="2236" t="13149" r="4919" b="13625"/>
          <a:stretch/>
        </p:blipFill>
        <p:spPr>
          <a:xfrm>
            <a:off x="7202082" y="1222149"/>
            <a:ext cx="1858009" cy="1099053"/>
          </a:xfrm>
          <a:prstGeom prst="rect">
            <a:avLst/>
          </a:prstGeom>
        </p:spPr>
      </p:pic>
    </p:spTree>
    <p:extLst>
      <p:ext uri="{BB962C8B-B14F-4D97-AF65-F5344CB8AC3E}">
        <p14:creationId xmlns:p14="http://schemas.microsoft.com/office/powerpoint/2010/main" val="324336032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3222690" y="1371002"/>
            <a:ext cx="2786477" cy="934104"/>
            <a:chOff x="3063195" y="1371002"/>
            <a:chExt cx="2786477" cy="934104"/>
          </a:xfrm>
        </p:grpSpPr>
        <p:sp>
          <p:nvSpPr>
            <p:cNvPr id="14361" name="Rounded Rectangle 1"/>
            <p:cNvSpPr>
              <a:spLocks noChangeArrowheads="1"/>
            </p:cNvSpPr>
            <p:nvPr/>
          </p:nvSpPr>
          <p:spPr bwMode="auto">
            <a:xfrm>
              <a:off x="3201526" y="1381487"/>
              <a:ext cx="2509815" cy="923619"/>
            </a:xfrm>
            <a:prstGeom prst="roundRect">
              <a:avLst>
                <a:gd name="adj" fmla="val 16667"/>
              </a:avLst>
            </a:prstGeom>
            <a:solidFill>
              <a:srgbClr val="16693F"/>
            </a:solidFill>
            <a:ln>
              <a:noFill/>
            </a:ln>
            <a:extLst/>
          </p:spPr>
          <p:txBody>
            <a:bodyPr/>
            <a:lstStyle>
              <a:lvl1pPr eaLnBrk="0" hangingPunct="0">
                <a:defRPr sz="2400" b="1">
                  <a:solidFill>
                    <a:schemeClr val="tx1"/>
                  </a:solidFill>
                  <a:latin typeface="Arial" pitchFamily="34" charset="0"/>
                </a:defRPr>
              </a:lvl1pPr>
              <a:lvl2pPr marL="742950" indent="-285750" eaLnBrk="0" hangingPunct="0">
                <a:defRPr sz="2400" b="1">
                  <a:solidFill>
                    <a:schemeClr val="tx1"/>
                  </a:solidFill>
                  <a:latin typeface="Arial" pitchFamily="34" charset="0"/>
                </a:defRPr>
              </a:lvl2pPr>
              <a:lvl3pPr marL="1143000" indent="-228600" eaLnBrk="0" hangingPunct="0">
                <a:defRPr sz="2400" b="1">
                  <a:solidFill>
                    <a:schemeClr val="tx1"/>
                  </a:solidFill>
                  <a:latin typeface="Arial" pitchFamily="34" charset="0"/>
                </a:defRPr>
              </a:lvl3pPr>
              <a:lvl4pPr marL="1600200" indent="-228600" eaLnBrk="0" hangingPunct="0">
                <a:defRPr sz="2400" b="1">
                  <a:solidFill>
                    <a:schemeClr val="tx1"/>
                  </a:solidFill>
                  <a:latin typeface="Arial" pitchFamily="34" charset="0"/>
                </a:defRPr>
              </a:lvl4pPr>
              <a:lvl5pPr marL="2057400" indent="-228600" eaLnBrk="0" hangingPunct="0">
                <a:defRPr sz="2400" b="1">
                  <a:solidFill>
                    <a:schemeClr val="tx1"/>
                  </a:solidFill>
                  <a:latin typeface="Arial" pitchFamily="34" charset="0"/>
                </a:defRPr>
              </a:lvl5pPr>
              <a:lvl6pPr marL="2514600" indent="-228600" eaLnBrk="0" fontAlgn="base" hangingPunct="0">
                <a:spcBef>
                  <a:spcPct val="0"/>
                </a:spcBef>
                <a:spcAft>
                  <a:spcPct val="0"/>
                </a:spcAft>
                <a:defRPr sz="2400" b="1">
                  <a:solidFill>
                    <a:schemeClr val="tx1"/>
                  </a:solidFill>
                  <a:latin typeface="Arial" pitchFamily="34" charset="0"/>
                </a:defRPr>
              </a:lvl6pPr>
              <a:lvl7pPr marL="2971800" indent="-228600" eaLnBrk="0" fontAlgn="base" hangingPunct="0">
                <a:spcBef>
                  <a:spcPct val="0"/>
                </a:spcBef>
                <a:spcAft>
                  <a:spcPct val="0"/>
                </a:spcAft>
                <a:defRPr sz="2400" b="1">
                  <a:solidFill>
                    <a:schemeClr val="tx1"/>
                  </a:solidFill>
                  <a:latin typeface="Arial" pitchFamily="34" charset="0"/>
                </a:defRPr>
              </a:lvl7pPr>
              <a:lvl8pPr marL="3429000" indent="-228600" eaLnBrk="0" fontAlgn="base" hangingPunct="0">
                <a:spcBef>
                  <a:spcPct val="0"/>
                </a:spcBef>
                <a:spcAft>
                  <a:spcPct val="0"/>
                </a:spcAft>
                <a:defRPr sz="2400" b="1">
                  <a:solidFill>
                    <a:schemeClr val="tx1"/>
                  </a:solidFill>
                  <a:latin typeface="Arial" pitchFamily="34" charset="0"/>
                </a:defRPr>
              </a:lvl8pPr>
              <a:lvl9pPr marL="3886200" indent="-228600" eaLnBrk="0" fontAlgn="base" hangingPunct="0">
                <a:spcBef>
                  <a:spcPct val="0"/>
                </a:spcBef>
                <a:spcAft>
                  <a:spcPct val="0"/>
                </a:spcAft>
                <a:defRPr sz="2400" b="1">
                  <a:solidFill>
                    <a:schemeClr val="tx1"/>
                  </a:solidFill>
                  <a:latin typeface="Arial" pitchFamily="34" charset="0"/>
                </a:defRPr>
              </a:lvl9pPr>
            </a:lstStyle>
            <a:p>
              <a:pPr eaLnBrk="1" hangingPunct="1"/>
              <a:endParaRPr lang="en-US" altLang="en-US"/>
            </a:p>
          </p:txBody>
        </p:sp>
        <p:sp>
          <p:nvSpPr>
            <p:cNvPr id="14362" name="TextBox 2"/>
            <p:cNvSpPr txBox="1">
              <a:spLocks noChangeArrowheads="1"/>
            </p:cNvSpPr>
            <p:nvPr/>
          </p:nvSpPr>
          <p:spPr bwMode="auto">
            <a:xfrm>
              <a:off x="3063195" y="1371002"/>
              <a:ext cx="2786477"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har char="•"/>
                <a:defRPr sz="3200">
                  <a:solidFill>
                    <a:schemeClr val="tx1"/>
                  </a:solidFill>
                  <a:latin typeface="Arial" pitchFamily="34" charset="0"/>
                </a:defRPr>
              </a:lvl1pPr>
              <a:lvl2pPr marL="742950" indent="-285750" eaLnBrk="0" hangingPunct="0">
                <a:spcBef>
                  <a:spcPct val="20000"/>
                </a:spcBef>
                <a:buChar char="–"/>
                <a:defRPr sz="2800">
                  <a:solidFill>
                    <a:schemeClr val="tx1"/>
                  </a:solidFill>
                  <a:latin typeface="Arial" pitchFamily="34" charset="0"/>
                </a:defRPr>
              </a:lvl2pPr>
              <a:lvl3pPr marL="1143000" indent="-228600" eaLnBrk="0" hangingPunct="0">
                <a:spcBef>
                  <a:spcPct val="20000"/>
                </a:spcBef>
                <a:buChar char="•"/>
                <a:defRPr sz="2400">
                  <a:solidFill>
                    <a:schemeClr val="tx1"/>
                  </a:solidFill>
                  <a:latin typeface="Arial" pitchFamily="34" charset="0"/>
                </a:defRPr>
              </a:lvl3pPr>
              <a:lvl4pPr marL="1600200" indent="-228600" eaLnBrk="0" hangingPunct="0">
                <a:spcBef>
                  <a:spcPct val="20000"/>
                </a:spcBef>
                <a:buChar char="–"/>
                <a:defRPr sz="2000">
                  <a:solidFill>
                    <a:schemeClr val="tx1"/>
                  </a:solidFill>
                  <a:latin typeface="Arial" pitchFamily="34" charset="0"/>
                </a:defRPr>
              </a:lvl4pPr>
              <a:lvl5pPr marL="2057400" indent="-228600" eaLnBrk="0" hangingPunct="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algn="ctr" eaLnBrk="1" hangingPunct="1">
                <a:spcBef>
                  <a:spcPct val="0"/>
                </a:spcBef>
                <a:buFontTx/>
                <a:buNone/>
              </a:pPr>
              <a:r>
                <a:rPr lang="en-US" altLang="en-US" sz="1800" b="1" smtClean="0">
                  <a:solidFill>
                    <a:schemeClr val="bg1"/>
                  </a:solidFill>
                </a:rPr>
                <a:t>Cold shock microarray data from wt and TF deletion strains</a:t>
              </a:r>
              <a:endParaRPr lang="en-US" altLang="en-US" sz="1800" b="1" dirty="0">
                <a:solidFill>
                  <a:schemeClr val="bg1"/>
                </a:solidFill>
              </a:endParaRPr>
            </a:p>
          </p:txBody>
        </p:sp>
      </p:grpSp>
      <p:cxnSp>
        <p:nvCxnSpPr>
          <p:cNvPr id="30" name="Straight Arrow Connector 29"/>
          <p:cNvCxnSpPr/>
          <p:nvPr/>
        </p:nvCxnSpPr>
        <p:spPr bwMode="auto">
          <a:xfrm>
            <a:off x="6182623" y="1842990"/>
            <a:ext cx="1130300" cy="685800"/>
          </a:xfrm>
          <a:prstGeom prst="straightConnector1">
            <a:avLst/>
          </a:prstGeom>
          <a:ln w="57150">
            <a:solidFill>
              <a:schemeClr val="tx1"/>
            </a:solidFill>
            <a:headEnd type="none" w="med" len="med"/>
            <a:tailEnd type="arrow"/>
          </a:ln>
          <a:extLst/>
        </p:spPr>
        <p:style>
          <a:lnRef idx="1">
            <a:schemeClr val="dk1"/>
          </a:lnRef>
          <a:fillRef idx="0">
            <a:schemeClr val="dk1"/>
          </a:fillRef>
          <a:effectRef idx="0">
            <a:schemeClr val="dk1"/>
          </a:effectRef>
          <a:fontRef idx="minor">
            <a:schemeClr val="tx1"/>
          </a:fontRef>
        </p:style>
      </p:cxnSp>
      <p:cxnSp>
        <p:nvCxnSpPr>
          <p:cNvPr id="41" name="Straight Arrow Connector 40"/>
          <p:cNvCxnSpPr/>
          <p:nvPr/>
        </p:nvCxnSpPr>
        <p:spPr bwMode="auto">
          <a:xfrm>
            <a:off x="7472418" y="3781652"/>
            <a:ext cx="0" cy="609600"/>
          </a:xfrm>
          <a:prstGeom prst="straightConnector1">
            <a:avLst/>
          </a:prstGeom>
          <a:ln w="57150">
            <a:solidFill>
              <a:schemeClr val="tx1"/>
            </a:solidFill>
            <a:headEnd type="none" w="med" len="med"/>
            <a:tailEnd type="arrow"/>
          </a:ln>
          <a:extLst/>
        </p:spPr>
        <p:style>
          <a:lnRef idx="1">
            <a:schemeClr val="dk1"/>
          </a:lnRef>
          <a:fillRef idx="0">
            <a:schemeClr val="dk1"/>
          </a:fillRef>
          <a:effectRef idx="0">
            <a:schemeClr val="dk1"/>
          </a:effectRef>
          <a:fontRef idx="minor">
            <a:schemeClr val="tx1"/>
          </a:fontRef>
        </p:style>
      </p:cxnSp>
      <p:sp>
        <p:nvSpPr>
          <p:cNvPr id="25" name="Text Box 4"/>
          <p:cNvSpPr txBox="1">
            <a:spLocks noChangeArrowheads="1"/>
          </p:cNvSpPr>
          <p:nvPr/>
        </p:nvSpPr>
        <p:spPr bwMode="auto">
          <a:xfrm>
            <a:off x="342148" y="369270"/>
            <a:ext cx="8518499" cy="954107"/>
          </a:xfrm>
          <a:prstGeom prst="rect">
            <a:avLst/>
          </a:prstGeom>
          <a:noFill/>
          <a:ln>
            <a:noFill/>
          </a:ln>
        </p:spPr>
        <p:txBody>
          <a:bodyPr wrap="square">
            <a:spAutoFit/>
          </a:bodyPr>
          <a:lstStyle>
            <a:lvl1pPr eaLnBrk="0" hangingPunct="0">
              <a:defRPr sz="2400" b="1">
                <a:solidFill>
                  <a:schemeClr val="tx1"/>
                </a:solidFill>
                <a:latin typeface="Arial" pitchFamily="34" charset="0"/>
              </a:defRPr>
            </a:lvl1pPr>
            <a:lvl2pPr marL="742950" indent="-285750" eaLnBrk="0" hangingPunct="0">
              <a:defRPr sz="2400" b="1">
                <a:solidFill>
                  <a:schemeClr val="tx1"/>
                </a:solidFill>
                <a:latin typeface="Arial" pitchFamily="34" charset="0"/>
              </a:defRPr>
            </a:lvl2pPr>
            <a:lvl3pPr marL="1143000" indent="-228600" eaLnBrk="0" hangingPunct="0">
              <a:defRPr sz="2400" b="1">
                <a:solidFill>
                  <a:schemeClr val="tx1"/>
                </a:solidFill>
                <a:latin typeface="Arial" pitchFamily="34" charset="0"/>
              </a:defRPr>
            </a:lvl3pPr>
            <a:lvl4pPr marL="1600200" indent="-228600" eaLnBrk="0" hangingPunct="0">
              <a:defRPr sz="2400" b="1">
                <a:solidFill>
                  <a:schemeClr val="tx1"/>
                </a:solidFill>
                <a:latin typeface="Arial" pitchFamily="34" charset="0"/>
              </a:defRPr>
            </a:lvl4pPr>
            <a:lvl5pPr marL="2057400" indent="-228600" eaLnBrk="0" hangingPunct="0">
              <a:defRPr sz="2400" b="1">
                <a:solidFill>
                  <a:schemeClr val="tx1"/>
                </a:solidFill>
                <a:latin typeface="Arial" pitchFamily="34" charset="0"/>
              </a:defRPr>
            </a:lvl5pPr>
            <a:lvl6pPr marL="2514600" indent="-228600" eaLnBrk="0" fontAlgn="base" hangingPunct="0">
              <a:spcBef>
                <a:spcPct val="0"/>
              </a:spcBef>
              <a:spcAft>
                <a:spcPct val="0"/>
              </a:spcAft>
              <a:defRPr sz="2400" b="1">
                <a:solidFill>
                  <a:schemeClr val="tx1"/>
                </a:solidFill>
                <a:latin typeface="Arial" pitchFamily="34" charset="0"/>
              </a:defRPr>
            </a:lvl6pPr>
            <a:lvl7pPr marL="2971800" indent="-228600" eaLnBrk="0" fontAlgn="base" hangingPunct="0">
              <a:spcBef>
                <a:spcPct val="0"/>
              </a:spcBef>
              <a:spcAft>
                <a:spcPct val="0"/>
              </a:spcAft>
              <a:defRPr sz="2400" b="1">
                <a:solidFill>
                  <a:schemeClr val="tx1"/>
                </a:solidFill>
                <a:latin typeface="Arial" pitchFamily="34" charset="0"/>
              </a:defRPr>
            </a:lvl7pPr>
            <a:lvl8pPr marL="3429000" indent="-228600" eaLnBrk="0" fontAlgn="base" hangingPunct="0">
              <a:spcBef>
                <a:spcPct val="0"/>
              </a:spcBef>
              <a:spcAft>
                <a:spcPct val="0"/>
              </a:spcAft>
              <a:defRPr sz="2400" b="1">
                <a:solidFill>
                  <a:schemeClr val="tx1"/>
                </a:solidFill>
                <a:latin typeface="Arial" pitchFamily="34" charset="0"/>
              </a:defRPr>
            </a:lvl8pPr>
            <a:lvl9pPr marL="3886200" indent="-228600" eaLnBrk="0" fontAlgn="base" hangingPunct="0">
              <a:spcBef>
                <a:spcPct val="0"/>
              </a:spcBef>
              <a:spcAft>
                <a:spcPct val="0"/>
              </a:spcAft>
              <a:defRPr sz="2400" b="1">
                <a:solidFill>
                  <a:schemeClr val="tx1"/>
                </a:solidFill>
                <a:latin typeface="Arial" pitchFamily="34" charset="0"/>
              </a:defRPr>
            </a:lvl9pPr>
          </a:lstStyle>
          <a:p>
            <a:pPr eaLnBrk="1" hangingPunct="1"/>
            <a:r>
              <a:rPr lang="en-US" altLang="en-US" sz="2800" dirty="0">
                <a:solidFill>
                  <a:srgbClr val="16693F"/>
                </a:solidFill>
              </a:rPr>
              <a:t>Systems Biology Approach </a:t>
            </a:r>
            <a:r>
              <a:rPr lang="en-US" altLang="en-US" sz="2800" dirty="0" smtClean="0">
                <a:solidFill>
                  <a:srgbClr val="16693F"/>
                </a:solidFill>
              </a:rPr>
              <a:t>to Understanding the Regulation of the Cold Shock Response in Yeast</a:t>
            </a:r>
            <a:endParaRPr lang="en-US" altLang="en-US" sz="2800" i="1" dirty="0">
              <a:solidFill>
                <a:srgbClr val="16693F"/>
              </a:solidFill>
            </a:endParaRPr>
          </a:p>
        </p:txBody>
      </p:sp>
      <p:grpSp>
        <p:nvGrpSpPr>
          <p:cNvPr id="5" name="Group 4"/>
          <p:cNvGrpSpPr/>
          <p:nvPr/>
        </p:nvGrpSpPr>
        <p:grpSpPr>
          <a:xfrm>
            <a:off x="6217511" y="2722333"/>
            <a:ext cx="2509815" cy="923619"/>
            <a:chOff x="6194471" y="2800422"/>
            <a:chExt cx="2509815" cy="923619"/>
          </a:xfrm>
        </p:grpSpPr>
        <p:sp>
          <p:nvSpPr>
            <p:cNvPr id="23" name="Rounded Rectangle 1"/>
            <p:cNvSpPr>
              <a:spLocks noChangeArrowheads="1"/>
            </p:cNvSpPr>
            <p:nvPr/>
          </p:nvSpPr>
          <p:spPr bwMode="auto">
            <a:xfrm>
              <a:off x="6194471" y="2800422"/>
              <a:ext cx="2509815" cy="923619"/>
            </a:xfrm>
            <a:prstGeom prst="roundRect">
              <a:avLst>
                <a:gd name="adj" fmla="val 16667"/>
              </a:avLst>
            </a:prstGeom>
            <a:solidFill>
              <a:srgbClr val="16693F"/>
            </a:solidFill>
            <a:ln>
              <a:noFill/>
            </a:ln>
            <a:extLst/>
          </p:spPr>
          <p:txBody>
            <a:bodyPr/>
            <a:lstStyle>
              <a:lvl1pPr eaLnBrk="0" hangingPunct="0">
                <a:defRPr sz="2400" b="1">
                  <a:solidFill>
                    <a:schemeClr val="tx1"/>
                  </a:solidFill>
                  <a:latin typeface="Arial" pitchFamily="34" charset="0"/>
                </a:defRPr>
              </a:lvl1pPr>
              <a:lvl2pPr marL="742950" indent="-285750" eaLnBrk="0" hangingPunct="0">
                <a:defRPr sz="2400" b="1">
                  <a:solidFill>
                    <a:schemeClr val="tx1"/>
                  </a:solidFill>
                  <a:latin typeface="Arial" pitchFamily="34" charset="0"/>
                </a:defRPr>
              </a:lvl2pPr>
              <a:lvl3pPr marL="1143000" indent="-228600" eaLnBrk="0" hangingPunct="0">
                <a:defRPr sz="2400" b="1">
                  <a:solidFill>
                    <a:schemeClr val="tx1"/>
                  </a:solidFill>
                  <a:latin typeface="Arial" pitchFamily="34" charset="0"/>
                </a:defRPr>
              </a:lvl3pPr>
              <a:lvl4pPr marL="1600200" indent="-228600" eaLnBrk="0" hangingPunct="0">
                <a:defRPr sz="2400" b="1">
                  <a:solidFill>
                    <a:schemeClr val="tx1"/>
                  </a:solidFill>
                  <a:latin typeface="Arial" pitchFamily="34" charset="0"/>
                </a:defRPr>
              </a:lvl4pPr>
              <a:lvl5pPr marL="2057400" indent="-228600" eaLnBrk="0" hangingPunct="0">
                <a:defRPr sz="2400" b="1">
                  <a:solidFill>
                    <a:schemeClr val="tx1"/>
                  </a:solidFill>
                  <a:latin typeface="Arial" pitchFamily="34" charset="0"/>
                </a:defRPr>
              </a:lvl5pPr>
              <a:lvl6pPr marL="2514600" indent="-228600" eaLnBrk="0" fontAlgn="base" hangingPunct="0">
                <a:spcBef>
                  <a:spcPct val="0"/>
                </a:spcBef>
                <a:spcAft>
                  <a:spcPct val="0"/>
                </a:spcAft>
                <a:defRPr sz="2400" b="1">
                  <a:solidFill>
                    <a:schemeClr val="tx1"/>
                  </a:solidFill>
                  <a:latin typeface="Arial" pitchFamily="34" charset="0"/>
                </a:defRPr>
              </a:lvl6pPr>
              <a:lvl7pPr marL="2971800" indent="-228600" eaLnBrk="0" fontAlgn="base" hangingPunct="0">
                <a:spcBef>
                  <a:spcPct val="0"/>
                </a:spcBef>
                <a:spcAft>
                  <a:spcPct val="0"/>
                </a:spcAft>
                <a:defRPr sz="2400" b="1">
                  <a:solidFill>
                    <a:schemeClr val="tx1"/>
                  </a:solidFill>
                  <a:latin typeface="Arial" pitchFamily="34" charset="0"/>
                </a:defRPr>
              </a:lvl7pPr>
              <a:lvl8pPr marL="3429000" indent="-228600" eaLnBrk="0" fontAlgn="base" hangingPunct="0">
                <a:spcBef>
                  <a:spcPct val="0"/>
                </a:spcBef>
                <a:spcAft>
                  <a:spcPct val="0"/>
                </a:spcAft>
                <a:defRPr sz="2400" b="1">
                  <a:solidFill>
                    <a:schemeClr val="tx1"/>
                  </a:solidFill>
                  <a:latin typeface="Arial" pitchFamily="34" charset="0"/>
                </a:defRPr>
              </a:lvl8pPr>
              <a:lvl9pPr marL="3886200" indent="-228600" eaLnBrk="0" fontAlgn="base" hangingPunct="0">
                <a:spcBef>
                  <a:spcPct val="0"/>
                </a:spcBef>
                <a:spcAft>
                  <a:spcPct val="0"/>
                </a:spcAft>
                <a:defRPr sz="2400" b="1">
                  <a:solidFill>
                    <a:schemeClr val="tx1"/>
                  </a:solidFill>
                  <a:latin typeface="Arial" pitchFamily="34" charset="0"/>
                </a:defRPr>
              </a:lvl9pPr>
            </a:lstStyle>
            <a:p>
              <a:pPr eaLnBrk="1" hangingPunct="1"/>
              <a:endParaRPr lang="en-US" altLang="en-US"/>
            </a:p>
          </p:txBody>
        </p:sp>
        <p:sp>
          <p:nvSpPr>
            <p:cNvPr id="14360" name="TextBox 5"/>
            <p:cNvSpPr txBox="1">
              <a:spLocks noChangeArrowheads="1"/>
            </p:cNvSpPr>
            <p:nvPr/>
          </p:nvSpPr>
          <p:spPr bwMode="auto">
            <a:xfrm>
              <a:off x="6297647" y="2800566"/>
              <a:ext cx="2303463"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pitchFamily="34" charset="0"/>
                </a:defRPr>
              </a:lvl1pPr>
              <a:lvl2pPr marL="742950" indent="-285750" eaLnBrk="0" hangingPunct="0">
                <a:spcBef>
                  <a:spcPct val="20000"/>
                </a:spcBef>
                <a:buChar char="–"/>
                <a:defRPr sz="2800">
                  <a:solidFill>
                    <a:schemeClr val="tx1"/>
                  </a:solidFill>
                  <a:latin typeface="Arial" pitchFamily="34" charset="0"/>
                </a:defRPr>
              </a:lvl2pPr>
              <a:lvl3pPr marL="1143000" indent="-228600" eaLnBrk="0" hangingPunct="0">
                <a:spcBef>
                  <a:spcPct val="20000"/>
                </a:spcBef>
                <a:buChar char="•"/>
                <a:defRPr sz="2400">
                  <a:solidFill>
                    <a:schemeClr val="tx1"/>
                  </a:solidFill>
                  <a:latin typeface="Arial" pitchFamily="34" charset="0"/>
                </a:defRPr>
              </a:lvl3pPr>
              <a:lvl4pPr marL="1600200" indent="-228600" eaLnBrk="0" hangingPunct="0">
                <a:spcBef>
                  <a:spcPct val="20000"/>
                </a:spcBef>
                <a:buChar char="–"/>
                <a:defRPr sz="2000">
                  <a:solidFill>
                    <a:schemeClr val="tx1"/>
                  </a:solidFill>
                  <a:latin typeface="Arial" pitchFamily="34" charset="0"/>
                </a:defRPr>
              </a:lvl4pPr>
              <a:lvl5pPr marL="2057400" indent="-228600" eaLnBrk="0" hangingPunct="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algn="ctr" eaLnBrk="1" hangingPunct="1">
                <a:spcBef>
                  <a:spcPct val="0"/>
                </a:spcBef>
                <a:buFontTx/>
                <a:buNone/>
              </a:pPr>
              <a:r>
                <a:rPr lang="en-US" altLang="en-US" sz="1800" b="1" smtClean="0">
                  <a:solidFill>
                    <a:schemeClr val="bg1"/>
                  </a:solidFill>
                </a:rPr>
                <a:t>Normalization, statistical analysis, clustering</a:t>
              </a:r>
              <a:endParaRPr lang="en-US" altLang="en-US" sz="1800" b="1" dirty="0">
                <a:solidFill>
                  <a:schemeClr val="bg1"/>
                </a:solidFill>
              </a:endParaRPr>
            </a:p>
          </p:txBody>
        </p:sp>
      </p:grpSp>
      <p:grpSp>
        <p:nvGrpSpPr>
          <p:cNvPr id="11" name="Group 10"/>
          <p:cNvGrpSpPr/>
          <p:nvPr/>
        </p:nvGrpSpPr>
        <p:grpSpPr>
          <a:xfrm>
            <a:off x="6217511" y="4545708"/>
            <a:ext cx="2509815" cy="923619"/>
            <a:chOff x="6217511" y="4545708"/>
            <a:chExt cx="2509815" cy="923619"/>
          </a:xfrm>
        </p:grpSpPr>
        <p:sp>
          <p:nvSpPr>
            <p:cNvPr id="26" name="Rounded Rectangle 1"/>
            <p:cNvSpPr>
              <a:spLocks noChangeArrowheads="1"/>
            </p:cNvSpPr>
            <p:nvPr/>
          </p:nvSpPr>
          <p:spPr bwMode="auto">
            <a:xfrm>
              <a:off x="6217511" y="4545708"/>
              <a:ext cx="2509815" cy="923619"/>
            </a:xfrm>
            <a:prstGeom prst="roundRect">
              <a:avLst>
                <a:gd name="adj" fmla="val 22423"/>
              </a:avLst>
            </a:prstGeom>
            <a:solidFill>
              <a:srgbClr val="16693F"/>
            </a:solidFill>
            <a:ln>
              <a:noFill/>
            </a:ln>
            <a:extLst/>
          </p:spPr>
          <p:txBody>
            <a:bodyPr/>
            <a:lstStyle>
              <a:lvl1pPr eaLnBrk="0" hangingPunct="0">
                <a:defRPr sz="2400" b="1">
                  <a:solidFill>
                    <a:schemeClr val="tx1"/>
                  </a:solidFill>
                  <a:latin typeface="Arial" pitchFamily="34" charset="0"/>
                </a:defRPr>
              </a:lvl1pPr>
              <a:lvl2pPr marL="742950" indent="-285750" eaLnBrk="0" hangingPunct="0">
                <a:defRPr sz="2400" b="1">
                  <a:solidFill>
                    <a:schemeClr val="tx1"/>
                  </a:solidFill>
                  <a:latin typeface="Arial" pitchFamily="34" charset="0"/>
                </a:defRPr>
              </a:lvl2pPr>
              <a:lvl3pPr marL="1143000" indent="-228600" eaLnBrk="0" hangingPunct="0">
                <a:defRPr sz="2400" b="1">
                  <a:solidFill>
                    <a:schemeClr val="tx1"/>
                  </a:solidFill>
                  <a:latin typeface="Arial" pitchFamily="34" charset="0"/>
                </a:defRPr>
              </a:lvl3pPr>
              <a:lvl4pPr marL="1600200" indent="-228600" eaLnBrk="0" hangingPunct="0">
                <a:defRPr sz="2400" b="1">
                  <a:solidFill>
                    <a:schemeClr val="tx1"/>
                  </a:solidFill>
                  <a:latin typeface="Arial" pitchFamily="34" charset="0"/>
                </a:defRPr>
              </a:lvl4pPr>
              <a:lvl5pPr marL="2057400" indent="-228600" eaLnBrk="0" hangingPunct="0">
                <a:defRPr sz="2400" b="1">
                  <a:solidFill>
                    <a:schemeClr val="tx1"/>
                  </a:solidFill>
                  <a:latin typeface="Arial" pitchFamily="34" charset="0"/>
                </a:defRPr>
              </a:lvl5pPr>
              <a:lvl6pPr marL="2514600" indent="-228600" eaLnBrk="0" fontAlgn="base" hangingPunct="0">
                <a:spcBef>
                  <a:spcPct val="0"/>
                </a:spcBef>
                <a:spcAft>
                  <a:spcPct val="0"/>
                </a:spcAft>
                <a:defRPr sz="2400" b="1">
                  <a:solidFill>
                    <a:schemeClr val="tx1"/>
                  </a:solidFill>
                  <a:latin typeface="Arial" pitchFamily="34" charset="0"/>
                </a:defRPr>
              </a:lvl6pPr>
              <a:lvl7pPr marL="2971800" indent="-228600" eaLnBrk="0" fontAlgn="base" hangingPunct="0">
                <a:spcBef>
                  <a:spcPct val="0"/>
                </a:spcBef>
                <a:spcAft>
                  <a:spcPct val="0"/>
                </a:spcAft>
                <a:defRPr sz="2400" b="1">
                  <a:solidFill>
                    <a:schemeClr val="tx1"/>
                  </a:solidFill>
                  <a:latin typeface="Arial" pitchFamily="34" charset="0"/>
                </a:defRPr>
              </a:lvl7pPr>
              <a:lvl8pPr marL="3429000" indent="-228600" eaLnBrk="0" fontAlgn="base" hangingPunct="0">
                <a:spcBef>
                  <a:spcPct val="0"/>
                </a:spcBef>
                <a:spcAft>
                  <a:spcPct val="0"/>
                </a:spcAft>
                <a:defRPr sz="2400" b="1">
                  <a:solidFill>
                    <a:schemeClr val="tx1"/>
                  </a:solidFill>
                  <a:latin typeface="Arial" pitchFamily="34" charset="0"/>
                </a:defRPr>
              </a:lvl8pPr>
              <a:lvl9pPr marL="3886200" indent="-228600" eaLnBrk="0" fontAlgn="base" hangingPunct="0">
                <a:spcBef>
                  <a:spcPct val="0"/>
                </a:spcBef>
                <a:spcAft>
                  <a:spcPct val="0"/>
                </a:spcAft>
                <a:defRPr sz="2400" b="1">
                  <a:solidFill>
                    <a:schemeClr val="tx1"/>
                  </a:solidFill>
                  <a:latin typeface="Arial" pitchFamily="34" charset="0"/>
                </a:defRPr>
              </a:lvl9pPr>
            </a:lstStyle>
            <a:p>
              <a:pPr eaLnBrk="1" hangingPunct="1"/>
              <a:endParaRPr lang="en-US" altLang="en-US"/>
            </a:p>
          </p:txBody>
        </p:sp>
        <p:sp>
          <p:nvSpPr>
            <p:cNvPr id="27" name="TextBox 5"/>
            <p:cNvSpPr txBox="1">
              <a:spLocks noChangeArrowheads="1"/>
            </p:cNvSpPr>
            <p:nvPr/>
          </p:nvSpPr>
          <p:spPr bwMode="auto">
            <a:xfrm>
              <a:off x="6269099" y="4545852"/>
              <a:ext cx="2406639"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har char="•"/>
                <a:defRPr sz="3200">
                  <a:solidFill>
                    <a:schemeClr val="tx1"/>
                  </a:solidFill>
                  <a:latin typeface="Arial" pitchFamily="34" charset="0"/>
                </a:defRPr>
              </a:lvl1pPr>
              <a:lvl2pPr marL="742950" indent="-285750" eaLnBrk="0" hangingPunct="0">
                <a:spcBef>
                  <a:spcPct val="20000"/>
                </a:spcBef>
                <a:buChar char="–"/>
                <a:defRPr sz="2800">
                  <a:solidFill>
                    <a:schemeClr val="tx1"/>
                  </a:solidFill>
                  <a:latin typeface="Arial" pitchFamily="34" charset="0"/>
                </a:defRPr>
              </a:lvl2pPr>
              <a:lvl3pPr marL="1143000" indent="-228600" eaLnBrk="0" hangingPunct="0">
                <a:spcBef>
                  <a:spcPct val="20000"/>
                </a:spcBef>
                <a:buChar char="•"/>
                <a:defRPr sz="2400">
                  <a:solidFill>
                    <a:schemeClr val="tx1"/>
                  </a:solidFill>
                  <a:latin typeface="Arial" pitchFamily="34" charset="0"/>
                </a:defRPr>
              </a:lvl3pPr>
              <a:lvl4pPr marL="1600200" indent="-228600" eaLnBrk="0" hangingPunct="0">
                <a:spcBef>
                  <a:spcPct val="20000"/>
                </a:spcBef>
                <a:buChar char="–"/>
                <a:defRPr sz="2000">
                  <a:solidFill>
                    <a:schemeClr val="tx1"/>
                  </a:solidFill>
                  <a:latin typeface="Arial" pitchFamily="34" charset="0"/>
                </a:defRPr>
              </a:lvl4pPr>
              <a:lvl5pPr marL="2057400" indent="-228600" eaLnBrk="0" hangingPunct="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algn="ctr" eaLnBrk="1" hangingPunct="1">
                <a:spcBef>
                  <a:spcPct val="0"/>
                </a:spcBef>
                <a:buFontTx/>
                <a:buNone/>
              </a:pPr>
              <a:r>
                <a:rPr lang="en-US" altLang="en-US" sz="1800" b="1" smtClean="0">
                  <a:solidFill>
                    <a:schemeClr val="bg1"/>
                  </a:solidFill>
                </a:rPr>
                <a:t>Derivation of gene regulatory networks from YEASTRACT</a:t>
              </a:r>
              <a:endParaRPr lang="en-US" altLang="en-US" sz="1800" b="1" dirty="0">
                <a:solidFill>
                  <a:schemeClr val="bg1"/>
                </a:solidFill>
              </a:endParaRPr>
            </a:p>
          </p:txBody>
        </p:sp>
      </p:grpSp>
      <p:pic>
        <p:nvPicPr>
          <p:cNvPr id="52" name="Picture 2" descr="ColdShockArrays"/>
          <p:cNvPicPr>
            <a:picLocks noChangeAspect="1" noChangeArrowheads="1"/>
          </p:cNvPicPr>
          <p:nvPr/>
        </p:nvPicPr>
        <p:blipFill rotWithShape="1">
          <a:blip r:embed="rId2" cstate="email">
            <a:extLst>
              <a:ext uri="{28A0092B-C50C-407E-A947-70E740481C1C}">
                <a14:useLocalDpi xmlns:a14="http://schemas.microsoft.com/office/drawing/2010/main" val="0"/>
              </a:ext>
            </a:extLst>
          </a:blip>
          <a:srcRect l="49284" t="26373" r="23117" b="44420"/>
          <a:stretch/>
        </p:blipFill>
        <p:spPr bwMode="auto">
          <a:xfrm>
            <a:off x="3795833" y="2323753"/>
            <a:ext cx="1598948" cy="12771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 name="Picture 52"/>
          <p:cNvPicPr/>
          <p:nvPr/>
        </p:nvPicPr>
        <p:blipFill rotWithShape="1">
          <a:blip r:embed="rId3"/>
          <a:srcRect l="2236" t="13149" r="4919" b="13625"/>
          <a:stretch/>
        </p:blipFill>
        <p:spPr>
          <a:xfrm>
            <a:off x="7202082" y="1222149"/>
            <a:ext cx="1858009" cy="1099053"/>
          </a:xfrm>
          <a:prstGeom prst="rect">
            <a:avLst/>
          </a:prstGeom>
        </p:spPr>
      </p:pic>
    </p:spTree>
    <p:extLst>
      <p:ext uri="{BB962C8B-B14F-4D97-AF65-F5344CB8AC3E}">
        <p14:creationId xmlns:p14="http://schemas.microsoft.com/office/powerpoint/2010/main" val="6974159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3222690" y="1371002"/>
            <a:ext cx="2786477" cy="934104"/>
            <a:chOff x="3063195" y="1371002"/>
            <a:chExt cx="2786477" cy="934104"/>
          </a:xfrm>
        </p:grpSpPr>
        <p:sp>
          <p:nvSpPr>
            <p:cNvPr id="14361" name="Rounded Rectangle 1"/>
            <p:cNvSpPr>
              <a:spLocks noChangeArrowheads="1"/>
            </p:cNvSpPr>
            <p:nvPr/>
          </p:nvSpPr>
          <p:spPr bwMode="auto">
            <a:xfrm>
              <a:off x="3201526" y="1381487"/>
              <a:ext cx="2509815" cy="923619"/>
            </a:xfrm>
            <a:prstGeom prst="roundRect">
              <a:avLst>
                <a:gd name="adj" fmla="val 16667"/>
              </a:avLst>
            </a:prstGeom>
            <a:solidFill>
              <a:srgbClr val="16693F"/>
            </a:solidFill>
            <a:ln>
              <a:noFill/>
            </a:ln>
            <a:extLst/>
          </p:spPr>
          <p:txBody>
            <a:bodyPr/>
            <a:lstStyle>
              <a:lvl1pPr eaLnBrk="0" hangingPunct="0">
                <a:defRPr sz="2400" b="1">
                  <a:solidFill>
                    <a:schemeClr val="tx1"/>
                  </a:solidFill>
                  <a:latin typeface="Arial" pitchFamily="34" charset="0"/>
                </a:defRPr>
              </a:lvl1pPr>
              <a:lvl2pPr marL="742950" indent="-285750" eaLnBrk="0" hangingPunct="0">
                <a:defRPr sz="2400" b="1">
                  <a:solidFill>
                    <a:schemeClr val="tx1"/>
                  </a:solidFill>
                  <a:latin typeface="Arial" pitchFamily="34" charset="0"/>
                </a:defRPr>
              </a:lvl2pPr>
              <a:lvl3pPr marL="1143000" indent="-228600" eaLnBrk="0" hangingPunct="0">
                <a:defRPr sz="2400" b="1">
                  <a:solidFill>
                    <a:schemeClr val="tx1"/>
                  </a:solidFill>
                  <a:latin typeface="Arial" pitchFamily="34" charset="0"/>
                </a:defRPr>
              </a:lvl3pPr>
              <a:lvl4pPr marL="1600200" indent="-228600" eaLnBrk="0" hangingPunct="0">
                <a:defRPr sz="2400" b="1">
                  <a:solidFill>
                    <a:schemeClr val="tx1"/>
                  </a:solidFill>
                  <a:latin typeface="Arial" pitchFamily="34" charset="0"/>
                </a:defRPr>
              </a:lvl4pPr>
              <a:lvl5pPr marL="2057400" indent="-228600" eaLnBrk="0" hangingPunct="0">
                <a:defRPr sz="2400" b="1">
                  <a:solidFill>
                    <a:schemeClr val="tx1"/>
                  </a:solidFill>
                  <a:latin typeface="Arial" pitchFamily="34" charset="0"/>
                </a:defRPr>
              </a:lvl5pPr>
              <a:lvl6pPr marL="2514600" indent="-228600" eaLnBrk="0" fontAlgn="base" hangingPunct="0">
                <a:spcBef>
                  <a:spcPct val="0"/>
                </a:spcBef>
                <a:spcAft>
                  <a:spcPct val="0"/>
                </a:spcAft>
                <a:defRPr sz="2400" b="1">
                  <a:solidFill>
                    <a:schemeClr val="tx1"/>
                  </a:solidFill>
                  <a:latin typeface="Arial" pitchFamily="34" charset="0"/>
                </a:defRPr>
              </a:lvl6pPr>
              <a:lvl7pPr marL="2971800" indent="-228600" eaLnBrk="0" fontAlgn="base" hangingPunct="0">
                <a:spcBef>
                  <a:spcPct val="0"/>
                </a:spcBef>
                <a:spcAft>
                  <a:spcPct val="0"/>
                </a:spcAft>
                <a:defRPr sz="2400" b="1">
                  <a:solidFill>
                    <a:schemeClr val="tx1"/>
                  </a:solidFill>
                  <a:latin typeface="Arial" pitchFamily="34" charset="0"/>
                </a:defRPr>
              </a:lvl7pPr>
              <a:lvl8pPr marL="3429000" indent="-228600" eaLnBrk="0" fontAlgn="base" hangingPunct="0">
                <a:spcBef>
                  <a:spcPct val="0"/>
                </a:spcBef>
                <a:spcAft>
                  <a:spcPct val="0"/>
                </a:spcAft>
                <a:defRPr sz="2400" b="1">
                  <a:solidFill>
                    <a:schemeClr val="tx1"/>
                  </a:solidFill>
                  <a:latin typeface="Arial" pitchFamily="34" charset="0"/>
                </a:defRPr>
              </a:lvl8pPr>
              <a:lvl9pPr marL="3886200" indent="-228600" eaLnBrk="0" fontAlgn="base" hangingPunct="0">
                <a:spcBef>
                  <a:spcPct val="0"/>
                </a:spcBef>
                <a:spcAft>
                  <a:spcPct val="0"/>
                </a:spcAft>
                <a:defRPr sz="2400" b="1">
                  <a:solidFill>
                    <a:schemeClr val="tx1"/>
                  </a:solidFill>
                  <a:latin typeface="Arial" pitchFamily="34" charset="0"/>
                </a:defRPr>
              </a:lvl9pPr>
            </a:lstStyle>
            <a:p>
              <a:pPr eaLnBrk="1" hangingPunct="1"/>
              <a:endParaRPr lang="en-US" altLang="en-US"/>
            </a:p>
          </p:txBody>
        </p:sp>
        <p:sp>
          <p:nvSpPr>
            <p:cNvPr id="14362" name="TextBox 2"/>
            <p:cNvSpPr txBox="1">
              <a:spLocks noChangeArrowheads="1"/>
            </p:cNvSpPr>
            <p:nvPr/>
          </p:nvSpPr>
          <p:spPr bwMode="auto">
            <a:xfrm>
              <a:off x="3063195" y="1371002"/>
              <a:ext cx="2786477"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har char="•"/>
                <a:defRPr sz="3200">
                  <a:solidFill>
                    <a:schemeClr val="tx1"/>
                  </a:solidFill>
                  <a:latin typeface="Arial" pitchFamily="34" charset="0"/>
                </a:defRPr>
              </a:lvl1pPr>
              <a:lvl2pPr marL="742950" indent="-285750" eaLnBrk="0" hangingPunct="0">
                <a:spcBef>
                  <a:spcPct val="20000"/>
                </a:spcBef>
                <a:buChar char="–"/>
                <a:defRPr sz="2800">
                  <a:solidFill>
                    <a:schemeClr val="tx1"/>
                  </a:solidFill>
                  <a:latin typeface="Arial" pitchFamily="34" charset="0"/>
                </a:defRPr>
              </a:lvl2pPr>
              <a:lvl3pPr marL="1143000" indent="-228600" eaLnBrk="0" hangingPunct="0">
                <a:spcBef>
                  <a:spcPct val="20000"/>
                </a:spcBef>
                <a:buChar char="•"/>
                <a:defRPr sz="2400">
                  <a:solidFill>
                    <a:schemeClr val="tx1"/>
                  </a:solidFill>
                  <a:latin typeface="Arial" pitchFamily="34" charset="0"/>
                </a:defRPr>
              </a:lvl3pPr>
              <a:lvl4pPr marL="1600200" indent="-228600" eaLnBrk="0" hangingPunct="0">
                <a:spcBef>
                  <a:spcPct val="20000"/>
                </a:spcBef>
                <a:buChar char="–"/>
                <a:defRPr sz="2000">
                  <a:solidFill>
                    <a:schemeClr val="tx1"/>
                  </a:solidFill>
                  <a:latin typeface="Arial" pitchFamily="34" charset="0"/>
                </a:defRPr>
              </a:lvl4pPr>
              <a:lvl5pPr marL="2057400" indent="-228600" eaLnBrk="0" hangingPunct="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algn="ctr" eaLnBrk="1" hangingPunct="1">
                <a:spcBef>
                  <a:spcPct val="0"/>
                </a:spcBef>
                <a:buFontTx/>
                <a:buNone/>
              </a:pPr>
              <a:r>
                <a:rPr lang="en-US" altLang="en-US" sz="1800" b="1" smtClean="0">
                  <a:solidFill>
                    <a:schemeClr val="bg1"/>
                  </a:solidFill>
                </a:rPr>
                <a:t>Cold shock microarray data from wt and TF deletion strains</a:t>
              </a:r>
              <a:endParaRPr lang="en-US" altLang="en-US" sz="1800" b="1" dirty="0">
                <a:solidFill>
                  <a:schemeClr val="bg1"/>
                </a:solidFill>
              </a:endParaRPr>
            </a:p>
          </p:txBody>
        </p:sp>
      </p:grpSp>
      <p:cxnSp>
        <p:nvCxnSpPr>
          <p:cNvPr id="30" name="Straight Arrow Connector 29"/>
          <p:cNvCxnSpPr/>
          <p:nvPr/>
        </p:nvCxnSpPr>
        <p:spPr bwMode="auto">
          <a:xfrm>
            <a:off x="6182623" y="1842990"/>
            <a:ext cx="1130300" cy="685800"/>
          </a:xfrm>
          <a:prstGeom prst="straightConnector1">
            <a:avLst/>
          </a:prstGeom>
          <a:ln w="57150">
            <a:solidFill>
              <a:schemeClr val="tx1"/>
            </a:solidFill>
            <a:headEnd type="none" w="med" len="med"/>
            <a:tailEnd type="arrow"/>
          </a:ln>
          <a:extLst/>
        </p:spPr>
        <p:style>
          <a:lnRef idx="1">
            <a:schemeClr val="dk1"/>
          </a:lnRef>
          <a:fillRef idx="0">
            <a:schemeClr val="dk1"/>
          </a:fillRef>
          <a:effectRef idx="0">
            <a:schemeClr val="dk1"/>
          </a:effectRef>
          <a:fontRef idx="minor">
            <a:schemeClr val="tx1"/>
          </a:fontRef>
        </p:style>
      </p:cxnSp>
      <p:cxnSp>
        <p:nvCxnSpPr>
          <p:cNvPr id="41" name="Straight Arrow Connector 40"/>
          <p:cNvCxnSpPr/>
          <p:nvPr/>
        </p:nvCxnSpPr>
        <p:spPr bwMode="auto">
          <a:xfrm>
            <a:off x="7472418" y="3781652"/>
            <a:ext cx="0" cy="609600"/>
          </a:xfrm>
          <a:prstGeom prst="straightConnector1">
            <a:avLst/>
          </a:prstGeom>
          <a:ln w="57150">
            <a:solidFill>
              <a:schemeClr val="tx1"/>
            </a:solidFill>
            <a:headEnd type="none" w="med" len="med"/>
            <a:tailEnd type="arrow"/>
          </a:ln>
          <a:extLst/>
        </p:spPr>
        <p:style>
          <a:lnRef idx="1">
            <a:schemeClr val="dk1"/>
          </a:lnRef>
          <a:fillRef idx="0">
            <a:schemeClr val="dk1"/>
          </a:fillRef>
          <a:effectRef idx="0">
            <a:schemeClr val="dk1"/>
          </a:effectRef>
          <a:fontRef idx="minor">
            <a:schemeClr val="tx1"/>
          </a:fontRef>
        </p:style>
      </p:cxnSp>
      <p:sp>
        <p:nvSpPr>
          <p:cNvPr id="25" name="Text Box 4"/>
          <p:cNvSpPr txBox="1">
            <a:spLocks noChangeArrowheads="1"/>
          </p:cNvSpPr>
          <p:nvPr/>
        </p:nvSpPr>
        <p:spPr bwMode="auto">
          <a:xfrm>
            <a:off x="342148" y="369270"/>
            <a:ext cx="8518499" cy="954107"/>
          </a:xfrm>
          <a:prstGeom prst="rect">
            <a:avLst/>
          </a:prstGeom>
          <a:noFill/>
          <a:ln>
            <a:noFill/>
          </a:ln>
        </p:spPr>
        <p:txBody>
          <a:bodyPr wrap="square">
            <a:spAutoFit/>
          </a:bodyPr>
          <a:lstStyle>
            <a:lvl1pPr eaLnBrk="0" hangingPunct="0">
              <a:defRPr sz="2400" b="1">
                <a:solidFill>
                  <a:schemeClr val="tx1"/>
                </a:solidFill>
                <a:latin typeface="Arial" pitchFamily="34" charset="0"/>
              </a:defRPr>
            </a:lvl1pPr>
            <a:lvl2pPr marL="742950" indent="-285750" eaLnBrk="0" hangingPunct="0">
              <a:defRPr sz="2400" b="1">
                <a:solidFill>
                  <a:schemeClr val="tx1"/>
                </a:solidFill>
                <a:latin typeface="Arial" pitchFamily="34" charset="0"/>
              </a:defRPr>
            </a:lvl2pPr>
            <a:lvl3pPr marL="1143000" indent="-228600" eaLnBrk="0" hangingPunct="0">
              <a:defRPr sz="2400" b="1">
                <a:solidFill>
                  <a:schemeClr val="tx1"/>
                </a:solidFill>
                <a:latin typeface="Arial" pitchFamily="34" charset="0"/>
              </a:defRPr>
            </a:lvl3pPr>
            <a:lvl4pPr marL="1600200" indent="-228600" eaLnBrk="0" hangingPunct="0">
              <a:defRPr sz="2400" b="1">
                <a:solidFill>
                  <a:schemeClr val="tx1"/>
                </a:solidFill>
                <a:latin typeface="Arial" pitchFamily="34" charset="0"/>
              </a:defRPr>
            </a:lvl4pPr>
            <a:lvl5pPr marL="2057400" indent="-228600" eaLnBrk="0" hangingPunct="0">
              <a:defRPr sz="2400" b="1">
                <a:solidFill>
                  <a:schemeClr val="tx1"/>
                </a:solidFill>
                <a:latin typeface="Arial" pitchFamily="34" charset="0"/>
              </a:defRPr>
            </a:lvl5pPr>
            <a:lvl6pPr marL="2514600" indent="-228600" eaLnBrk="0" fontAlgn="base" hangingPunct="0">
              <a:spcBef>
                <a:spcPct val="0"/>
              </a:spcBef>
              <a:spcAft>
                <a:spcPct val="0"/>
              </a:spcAft>
              <a:defRPr sz="2400" b="1">
                <a:solidFill>
                  <a:schemeClr val="tx1"/>
                </a:solidFill>
                <a:latin typeface="Arial" pitchFamily="34" charset="0"/>
              </a:defRPr>
            </a:lvl6pPr>
            <a:lvl7pPr marL="2971800" indent="-228600" eaLnBrk="0" fontAlgn="base" hangingPunct="0">
              <a:spcBef>
                <a:spcPct val="0"/>
              </a:spcBef>
              <a:spcAft>
                <a:spcPct val="0"/>
              </a:spcAft>
              <a:defRPr sz="2400" b="1">
                <a:solidFill>
                  <a:schemeClr val="tx1"/>
                </a:solidFill>
                <a:latin typeface="Arial" pitchFamily="34" charset="0"/>
              </a:defRPr>
            </a:lvl7pPr>
            <a:lvl8pPr marL="3429000" indent="-228600" eaLnBrk="0" fontAlgn="base" hangingPunct="0">
              <a:spcBef>
                <a:spcPct val="0"/>
              </a:spcBef>
              <a:spcAft>
                <a:spcPct val="0"/>
              </a:spcAft>
              <a:defRPr sz="2400" b="1">
                <a:solidFill>
                  <a:schemeClr val="tx1"/>
                </a:solidFill>
                <a:latin typeface="Arial" pitchFamily="34" charset="0"/>
              </a:defRPr>
            </a:lvl8pPr>
            <a:lvl9pPr marL="3886200" indent="-228600" eaLnBrk="0" fontAlgn="base" hangingPunct="0">
              <a:spcBef>
                <a:spcPct val="0"/>
              </a:spcBef>
              <a:spcAft>
                <a:spcPct val="0"/>
              </a:spcAft>
              <a:defRPr sz="2400" b="1">
                <a:solidFill>
                  <a:schemeClr val="tx1"/>
                </a:solidFill>
                <a:latin typeface="Arial" pitchFamily="34" charset="0"/>
              </a:defRPr>
            </a:lvl9pPr>
          </a:lstStyle>
          <a:p>
            <a:pPr eaLnBrk="1" hangingPunct="1"/>
            <a:r>
              <a:rPr lang="en-US" altLang="en-US" sz="2800" dirty="0">
                <a:solidFill>
                  <a:srgbClr val="16693F"/>
                </a:solidFill>
              </a:rPr>
              <a:t>Systems Biology Approach </a:t>
            </a:r>
            <a:r>
              <a:rPr lang="en-US" altLang="en-US" sz="2800" dirty="0" smtClean="0">
                <a:solidFill>
                  <a:srgbClr val="16693F"/>
                </a:solidFill>
              </a:rPr>
              <a:t>to Understanding the Regulation of the Cold Shock Response in Yeast</a:t>
            </a:r>
            <a:endParaRPr lang="en-US" altLang="en-US" sz="2800" i="1" dirty="0">
              <a:solidFill>
                <a:srgbClr val="16693F"/>
              </a:solidFill>
            </a:endParaRPr>
          </a:p>
        </p:txBody>
      </p:sp>
      <p:grpSp>
        <p:nvGrpSpPr>
          <p:cNvPr id="5" name="Group 4"/>
          <p:cNvGrpSpPr/>
          <p:nvPr/>
        </p:nvGrpSpPr>
        <p:grpSpPr>
          <a:xfrm>
            <a:off x="6217511" y="2722333"/>
            <a:ext cx="2509815" cy="923619"/>
            <a:chOff x="6194471" y="2800422"/>
            <a:chExt cx="2509815" cy="923619"/>
          </a:xfrm>
        </p:grpSpPr>
        <p:sp>
          <p:nvSpPr>
            <p:cNvPr id="23" name="Rounded Rectangle 1"/>
            <p:cNvSpPr>
              <a:spLocks noChangeArrowheads="1"/>
            </p:cNvSpPr>
            <p:nvPr/>
          </p:nvSpPr>
          <p:spPr bwMode="auto">
            <a:xfrm>
              <a:off x="6194471" y="2800422"/>
              <a:ext cx="2509815" cy="923619"/>
            </a:xfrm>
            <a:prstGeom prst="roundRect">
              <a:avLst>
                <a:gd name="adj" fmla="val 16667"/>
              </a:avLst>
            </a:prstGeom>
            <a:solidFill>
              <a:srgbClr val="16693F"/>
            </a:solidFill>
            <a:ln>
              <a:noFill/>
            </a:ln>
            <a:extLst/>
          </p:spPr>
          <p:txBody>
            <a:bodyPr/>
            <a:lstStyle>
              <a:lvl1pPr eaLnBrk="0" hangingPunct="0">
                <a:defRPr sz="2400" b="1">
                  <a:solidFill>
                    <a:schemeClr val="tx1"/>
                  </a:solidFill>
                  <a:latin typeface="Arial" pitchFamily="34" charset="0"/>
                </a:defRPr>
              </a:lvl1pPr>
              <a:lvl2pPr marL="742950" indent="-285750" eaLnBrk="0" hangingPunct="0">
                <a:defRPr sz="2400" b="1">
                  <a:solidFill>
                    <a:schemeClr val="tx1"/>
                  </a:solidFill>
                  <a:latin typeface="Arial" pitchFamily="34" charset="0"/>
                </a:defRPr>
              </a:lvl2pPr>
              <a:lvl3pPr marL="1143000" indent="-228600" eaLnBrk="0" hangingPunct="0">
                <a:defRPr sz="2400" b="1">
                  <a:solidFill>
                    <a:schemeClr val="tx1"/>
                  </a:solidFill>
                  <a:latin typeface="Arial" pitchFamily="34" charset="0"/>
                </a:defRPr>
              </a:lvl3pPr>
              <a:lvl4pPr marL="1600200" indent="-228600" eaLnBrk="0" hangingPunct="0">
                <a:defRPr sz="2400" b="1">
                  <a:solidFill>
                    <a:schemeClr val="tx1"/>
                  </a:solidFill>
                  <a:latin typeface="Arial" pitchFamily="34" charset="0"/>
                </a:defRPr>
              </a:lvl4pPr>
              <a:lvl5pPr marL="2057400" indent="-228600" eaLnBrk="0" hangingPunct="0">
                <a:defRPr sz="2400" b="1">
                  <a:solidFill>
                    <a:schemeClr val="tx1"/>
                  </a:solidFill>
                  <a:latin typeface="Arial" pitchFamily="34" charset="0"/>
                </a:defRPr>
              </a:lvl5pPr>
              <a:lvl6pPr marL="2514600" indent="-228600" eaLnBrk="0" fontAlgn="base" hangingPunct="0">
                <a:spcBef>
                  <a:spcPct val="0"/>
                </a:spcBef>
                <a:spcAft>
                  <a:spcPct val="0"/>
                </a:spcAft>
                <a:defRPr sz="2400" b="1">
                  <a:solidFill>
                    <a:schemeClr val="tx1"/>
                  </a:solidFill>
                  <a:latin typeface="Arial" pitchFamily="34" charset="0"/>
                </a:defRPr>
              </a:lvl6pPr>
              <a:lvl7pPr marL="2971800" indent="-228600" eaLnBrk="0" fontAlgn="base" hangingPunct="0">
                <a:spcBef>
                  <a:spcPct val="0"/>
                </a:spcBef>
                <a:spcAft>
                  <a:spcPct val="0"/>
                </a:spcAft>
                <a:defRPr sz="2400" b="1">
                  <a:solidFill>
                    <a:schemeClr val="tx1"/>
                  </a:solidFill>
                  <a:latin typeface="Arial" pitchFamily="34" charset="0"/>
                </a:defRPr>
              </a:lvl7pPr>
              <a:lvl8pPr marL="3429000" indent="-228600" eaLnBrk="0" fontAlgn="base" hangingPunct="0">
                <a:spcBef>
                  <a:spcPct val="0"/>
                </a:spcBef>
                <a:spcAft>
                  <a:spcPct val="0"/>
                </a:spcAft>
                <a:defRPr sz="2400" b="1">
                  <a:solidFill>
                    <a:schemeClr val="tx1"/>
                  </a:solidFill>
                  <a:latin typeface="Arial" pitchFamily="34" charset="0"/>
                </a:defRPr>
              </a:lvl8pPr>
              <a:lvl9pPr marL="3886200" indent="-228600" eaLnBrk="0" fontAlgn="base" hangingPunct="0">
                <a:spcBef>
                  <a:spcPct val="0"/>
                </a:spcBef>
                <a:spcAft>
                  <a:spcPct val="0"/>
                </a:spcAft>
                <a:defRPr sz="2400" b="1">
                  <a:solidFill>
                    <a:schemeClr val="tx1"/>
                  </a:solidFill>
                  <a:latin typeface="Arial" pitchFamily="34" charset="0"/>
                </a:defRPr>
              </a:lvl9pPr>
            </a:lstStyle>
            <a:p>
              <a:pPr eaLnBrk="1" hangingPunct="1"/>
              <a:endParaRPr lang="en-US" altLang="en-US"/>
            </a:p>
          </p:txBody>
        </p:sp>
        <p:sp>
          <p:nvSpPr>
            <p:cNvPr id="14360" name="TextBox 5"/>
            <p:cNvSpPr txBox="1">
              <a:spLocks noChangeArrowheads="1"/>
            </p:cNvSpPr>
            <p:nvPr/>
          </p:nvSpPr>
          <p:spPr bwMode="auto">
            <a:xfrm>
              <a:off x="6297647" y="2800566"/>
              <a:ext cx="2303463"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pitchFamily="34" charset="0"/>
                </a:defRPr>
              </a:lvl1pPr>
              <a:lvl2pPr marL="742950" indent="-285750" eaLnBrk="0" hangingPunct="0">
                <a:spcBef>
                  <a:spcPct val="20000"/>
                </a:spcBef>
                <a:buChar char="–"/>
                <a:defRPr sz="2800">
                  <a:solidFill>
                    <a:schemeClr val="tx1"/>
                  </a:solidFill>
                  <a:latin typeface="Arial" pitchFamily="34" charset="0"/>
                </a:defRPr>
              </a:lvl2pPr>
              <a:lvl3pPr marL="1143000" indent="-228600" eaLnBrk="0" hangingPunct="0">
                <a:spcBef>
                  <a:spcPct val="20000"/>
                </a:spcBef>
                <a:buChar char="•"/>
                <a:defRPr sz="2400">
                  <a:solidFill>
                    <a:schemeClr val="tx1"/>
                  </a:solidFill>
                  <a:latin typeface="Arial" pitchFamily="34" charset="0"/>
                </a:defRPr>
              </a:lvl3pPr>
              <a:lvl4pPr marL="1600200" indent="-228600" eaLnBrk="0" hangingPunct="0">
                <a:spcBef>
                  <a:spcPct val="20000"/>
                </a:spcBef>
                <a:buChar char="–"/>
                <a:defRPr sz="2000">
                  <a:solidFill>
                    <a:schemeClr val="tx1"/>
                  </a:solidFill>
                  <a:latin typeface="Arial" pitchFamily="34" charset="0"/>
                </a:defRPr>
              </a:lvl4pPr>
              <a:lvl5pPr marL="2057400" indent="-228600" eaLnBrk="0" hangingPunct="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algn="ctr" eaLnBrk="1" hangingPunct="1">
                <a:spcBef>
                  <a:spcPct val="0"/>
                </a:spcBef>
                <a:buFontTx/>
                <a:buNone/>
              </a:pPr>
              <a:r>
                <a:rPr lang="en-US" altLang="en-US" sz="1800" b="1" smtClean="0">
                  <a:solidFill>
                    <a:schemeClr val="bg1"/>
                  </a:solidFill>
                </a:rPr>
                <a:t>Normalization, statistical analysis, clustering</a:t>
              </a:r>
              <a:endParaRPr lang="en-US" altLang="en-US" sz="1800" b="1" dirty="0">
                <a:solidFill>
                  <a:schemeClr val="bg1"/>
                </a:solidFill>
              </a:endParaRPr>
            </a:p>
          </p:txBody>
        </p:sp>
      </p:grpSp>
      <p:grpSp>
        <p:nvGrpSpPr>
          <p:cNvPr id="11" name="Group 10"/>
          <p:cNvGrpSpPr/>
          <p:nvPr/>
        </p:nvGrpSpPr>
        <p:grpSpPr>
          <a:xfrm>
            <a:off x="6217511" y="4545708"/>
            <a:ext cx="2509815" cy="923619"/>
            <a:chOff x="6217511" y="4545708"/>
            <a:chExt cx="2509815" cy="923619"/>
          </a:xfrm>
        </p:grpSpPr>
        <p:sp>
          <p:nvSpPr>
            <p:cNvPr id="26" name="Rounded Rectangle 1"/>
            <p:cNvSpPr>
              <a:spLocks noChangeArrowheads="1"/>
            </p:cNvSpPr>
            <p:nvPr/>
          </p:nvSpPr>
          <p:spPr bwMode="auto">
            <a:xfrm>
              <a:off x="6217511" y="4545708"/>
              <a:ext cx="2509815" cy="923619"/>
            </a:xfrm>
            <a:prstGeom prst="roundRect">
              <a:avLst>
                <a:gd name="adj" fmla="val 22423"/>
              </a:avLst>
            </a:prstGeom>
            <a:solidFill>
              <a:srgbClr val="16693F"/>
            </a:solidFill>
            <a:ln>
              <a:noFill/>
            </a:ln>
            <a:extLst/>
          </p:spPr>
          <p:txBody>
            <a:bodyPr/>
            <a:lstStyle>
              <a:lvl1pPr eaLnBrk="0" hangingPunct="0">
                <a:defRPr sz="2400" b="1">
                  <a:solidFill>
                    <a:schemeClr val="tx1"/>
                  </a:solidFill>
                  <a:latin typeface="Arial" pitchFamily="34" charset="0"/>
                </a:defRPr>
              </a:lvl1pPr>
              <a:lvl2pPr marL="742950" indent="-285750" eaLnBrk="0" hangingPunct="0">
                <a:defRPr sz="2400" b="1">
                  <a:solidFill>
                    <a:schemeClr val="tx1"/>
                  </a:solidFill>
                  <a:latin typeface="Arial" pitchFamily="34" charset="0"/>
                </a:defRPr>
              </a:lvl2pPr>
              <a:lvl3pPr marL="1143000" indent="-228600" eaLnBrk="0" hangingPunct="0">
                <a:defRPr sz="2400" b="1">
                  <a:solidFill>
                    <a:schemeClr val="tx1"/>
                  </a:solidFill>
                  <a:latin typeface="Arial" pitchFamily="34" charset="0"/>
                </a:defRPr>
              </a:lvl3pPr>
              <a:lvl4pPr marL="1600200" indent="-228600" eaLnBrk="0" hangingPunct="0">
                <a:defRPr sz="2400" b="1">
                  <a:solidFill>
                    <a:schemeClr val="tx1"/>
                  </a:solidFill>
                  <a:latin typeface="Arial" pitchFamily="34" charset="0"/>
                </a:defRPr>
              </a:lvl4pPr>
              <a:lvl5pPr marL="2057400" indent="-228600" eaLnBrk="0" hangingPunct="0">
                <a:defRPr sz="2400" b="1">
                  <a:solidFill>
                    <a:schemeClr val="tx1"/>
                  </a:solidFill>
                  <a:latin typeface="Arial" pitchFamily="34" charset="0"/>
                </a:defRPr>
              </a:lvl5pPr>
              <a:lvl6pPr marL="2514600" indent="-228600" eaLnBrk="0" fontAlgn="base" hangingPunct="0">
                <a:spcBef>
                  <a:spcPct val="0"/>
                </a:spcBef>
                <a:spcAft>
                  <a:spcPct val="0"/>
                </a:spcAft>
                <a:defRPr sz="2400" b="1">
                  <a:solidFill>
                    <a:schemeClr val="tx1"/>
                  </a:solidFill>
                  <a:latin typeface="Arial" pitchFamily="34" charset="0"/>
                </a:defRPr>
              </a:lvl6pPr>
              <a:lvl7pPr marL="2971800" indent="-228600" eaLnBrk="0" fontAlgn="base" hangingPunct="0">
                <a:spcBef>
                  <a:spcPct val="0"/>
                </a:spcBef>
                <a:spcAft>
                  <a:spcPct val="0"/>
                </a:spcAft>
                <a:defRPr sz="2400" b="1">
                  <a:solidFill>
                    <a:schemeClr val="tx1"/>
                  </a:solidFill>
                  <a:latin typeface="Arial" pitchFamily="34" charset="0"/>
                </a:defRPr>
              </a:lvl7pPr>
              <a:lvl8pPr marL="3429000" indent="-228600" eaLnBrk="0" fontAlgn="base" hangingPunct="0">
                <a:spcBef>
                  <a:spcPct val="0"/>
                </a:spcBef>
                <a:spcAft>
                  <a:spcPct val="0"/>
                </a:spcAft>
                <a:defRPr sz="2400" b="1">
                  <a:solidFill>
                    <a:schemeClr val="tx1"/>
                  </a:solidFill>
                  <a:latin typeface="Arial" pitchFamily="34" charset="0"/>
                </a:defRPr>
              </a:lvl8pPr>
              <a:lvl9pPr marL="3886200" indent="-228600" eaLnBrk="0" fontAlgn="base" hangingPunct="0">
                <a:spcBef>
                  <a:spcPct val="0"/>
                </a:spcBef>
                <a:spcAft>
                  <a:spcPct val="0"/>
                </a:spcAft>
                <a:defRPr sz="2400" b="1">
                  <a:solidFill>
                    <a:schemeClr val="tx1"/>
                  </a:solidFill>
                  <a:latin typeface="Arial" pitchFamily="34" charset="0"/>
                </a:defRPr>
              </a:lvl9pPr>
            </a:lstStyle>
            <a:p>
              <a:pPr eaLnBrk="1" hangingPunct="1"/>
              <a:endParaRPr lang="en-US" altLang="en-US"/>
            </a:p>
          </p:txBody>
        </p:sp>
        <p:sp>
          <p:nvSpPr>
            <p:cNvPr id="27" name="TextBox 5"/>
            <p:cNvSpPr txBox="1">
              <a:spLocks noChangeArrowheads="1"/>
            </p:cNvSpPr>
            <p:nvPr/>
          </p:nvSpPr>
          <p:spPr bwMode="auto">
            <a:xfrm>
              <a:off x="6269099" y="4545852"/>
              <a:ext cx="2406639"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har char="•"/>
                <a:defRPr sz="3200">
                  <a:solidFill>
                    <a:schemeClr val="tx1"/>
                  </a:solidFill>
                  <a:latin typeface="Arial" pitchFamily="34" charset="0"/>
                </a:defRPr>
              </a:lvl1pPr>
              <a:lvl2pPr marL="742950" indent="-285750" eaLnBrk="0" hangingPunct="0">
                <a:spcBef>
                  <a:spcPct val="20000"/>
                </a:spcBef>
                <a:buChar char="–"/>
                <a:defRPr sz="2800">
                  <a:solidFill>
                    <a:schemeClr val="tx1"/>
                  </a:solidFill>
                  <a:latin typeface="Arial" pitchFamily="34" charset="0"/>
                </a:defRPr>
              </a:lvl2pPr>
              <a:lvl3pPr marL="1143000" indent="-228600" eaLnBrk="0" hangingPunct="0">
                <a:spcBef>
                  <a:spcPct val="20000"/>
                </a:spcBef>
                <a:buChar char="•"/>
                <a:defRPr sz="2400">
                  <a:solidFill>
                    <a:schemeClr val="tx1"/>
                  </a:solidFill>
                  <a:latin typeface="Arial" pitchFamily="34" charset="0"/>
                </a:defRPr>
              </a:lvl3pPr>
              <a:lvl4pPr marL="1600200" indent="-228600" eaLnBrk="0" hangingPunct="0">
                <a:spcBef>
                  <a:spcPct val="20000"/>
                </a:spcBef>
                <a:buChar char="–"/>
                <a:defRPr sz="2000">
                  <a:solidFill>
                    <a:schemeClr val="tx1"/>
                  </a:solidFill>
                  <a:latin typeface="Arial" pitchFamily="34" charset="0"/>
                </a:defRPr>
              </a:lvl4pPr>
              <a:lvl5pPr marL="2057400" indent="-228600" eaLnBrk="0" hangingPunct="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algn="ctr" eaLnBrk="1" hangingPunct="1">
                <a:spcBef>
                  <a:spcPct val="0"/>
                </a:spcBef>
                <a:buFontTx/>
                <a:buNone/>
              </a:pPr>
              <a:r>
                <a:rPr lang="en-US" altLang="en-US" sz="1800" b="1" smtClean="0">
                  <a:solidFill>
                    <a:schemeClr val="bg1"/>
                  </a:solidFill>
                </a:rPr>
                <a:t>Derivation of gene regulatory networks from YEASTRACT</a:t>
              </a:r>
              <a:endParaRPr lang="en-US" altLang="en-US" sz="1800" b="1" dirty="0">
                <a:solidFill>
                  <a:schemeClr val="bg1"/>
                </a:solidFill>
              </a:endParaRPr>
            </a:p>
          </p:txBody>
        </p:sp>
      </p:grpSp>
      <p:grpSp>
        <p:nvGrpSpPr>
          <p:cNvPr id="7" name="Group 6"/>
          <p:cNvGrpSpPr/>
          <p:nvPr/>
        </p:nvGrpSpPr>
        <p:grpSpPr>
          <a:xfrm>
            <a:off x="3361021" y="5796803"/>
            <a:ext cx="2509815" cy="923619"/>
            <a:chOff x="3313295" y="5796803"/>
            <a:chExt cx="2509815" cy="923619"/>
          </a:xfrm>
        </p:grpSpPr>
        <p:sp>
          <p:nvSpPr>
            <p:cNvPr id="28" name="Rounded Rectangle 1"/>
            <p:cNvSpPr>
              <a:spLocks noChangeArrowheads="1"/>
            </p:cNvSpPr>
            <p:nvPr/>
          </p:nvSpPr>
          <p:spPr bwMode="auto">
            <a:xfrm>
              <a:off x="3313295" y="5796803"/>
              <a:ext cx="2509815" cy="923619"/>
            </a:xfrm>
            <a:prstGeom prst="roundRect">
              <a:avLst>
                <a:gd name="adj" fmla="val 16667"/>
              </a:avLst>
            </a:prstGeom>
            <a:solidFill>
              <a:srgbClr val="16693F"/>
            </a:solidFill>
            <a:ln>
              <a:noFill/>
            </a:ln>
            <a:extLst/>
          </p:spPr>
          <p:txBody>
            <a:bodyPr/>
            <a:lstStyle>
              <a:lvl1pPr eaLnBrk="0" hangingPunct="0">
                <a:defRPr sz="2400" b="1">
                  <a:solidFill>
                    <a:schemeClr val="tx1"/>
                  </a:solidFill>
                  <a:latin typeface="Arial" pitchFamily="34" charset="0"/>
                </a:defRPr>
              </a:lvl1pPr>
              <a:lvl2pPr marL="742950" indent="-285750" eaLnBrk="0" hangingPunct="0">
                <a:defRPr sz="2400" b="1">
                  <a:solidFill>
                    <a:schemeClr val="tx1"/>
                  </a:solidFill>
                  <a:latin typeface="Arial" pitchFamily="34" charset="0"/>
                </a:defRPr>
              </a:lvl2pPr>
              <a:lvl3pPr marL="1143000" indent="-228600" eaLnBrk="0" hangingPunct="0">
                <a:defRPr sz="2400" b="1">
                  <a:solidFill>
                    <a:schemeClr val="tx1"/>
                  </a:solidFill>
                  <a:latin typeface="Arial" pitchFamily="34" charset="0"/>
                </a:defRPr>
              </a:lvl3pPr>
              <a:lvl4pPr marL="1600200" indent="-228600" eaLnBrk="0" hangingPunct="0">
                <a:defRPr sz="2400" b="1">
                  <a:solidFill>
                    <a:schemeClr val="tx1"/>
                  </a:solidFill>
                  <a:latin typeface="Arial" pitchFamily="34" charset="0"/>
                </a:defRPr>
              </a:lvl4pPr>
              <a:lvl5pPr marL="2057400" indent="-228600" eaLnBrk="0" hangingPunct="0">
                <a:defRPr sz="2400" b="1">
                  <a:solidFill>
                    <a:schemeClr val="tx1"/>
                  </a:solidFill>
                  <a:latin typeface="Arial" pitchFamily="34" charset="0"/>
                </a:defRPr>
              </a:lvl5pPr>
              <a:lvl6pPr marL="2514600" indent="-228600" eaLnBrk="0" fontAlgn="base" hangingPunct="0">
                <a:spcBef>
                  <a:spcPct val="0"/>
                </a:spcBef>
                <a:spcAft>
                  <a:spcPct val="0"/>
                </a:spcAft>
                <a:defRPr sz="2400" b="1">
                  <a:solidFill>
                    <a:schemeClr val="tx1"/>
                  </a:solidFill>
                  <a:latin typeface="Arial" pitchFamily="34" charset="0"/>
                </a:defRPr>
              </a:lvl6pPr>
              <a:lvl7pPr marL="2971800" indent="-228600" eaLnBrk="0" fontAlgn="base" hangingPunct="0">
                <a:spcBef>
                  <a:spcPct val="0"/>
                </a:spcBef>
                <a:spcAft>
                  <a:spcPct val="0"/>
                </a:spcAft>
                <a:defRPr sz="2400" b="1">
                  <a:solidFill>
                    <a:schemeClr val="tx1"/>
                  </a:solidFill>
                  <a:latin typeface="Arial" pitchFamily="34" charset="0"/>
                </a:defRPr>
              </a:lvl7pPr>
              <a:lvl8pPr marL="3429000" indent="-228600" eaLnBrk="0" fontAlgn="base" hangingPunct="0">
                <a:spcBef>
                  <a:spcPct val="0"/>
                </a:spcBef>
                <a:spcAft>
                  <a:spcPct val="0"/>
                </a:spcAft>
                <a:defRPr sz="2400" b="1">
                  <a:solidFill>
                    <a:schemeClr val="tx1"/>
                  </a:solidFill>
                  <a:latin typeface="Arial" pitchFamily="34" charset="0"/>
                </a:defRPr>
              </a:lvl8pPr>
              <a:lvl9pPr marL="3886200" indent="-228600" eaLnBrk="0" fontAlgn="base" hangingPunct="0">
                <a:spcBef>
                  <a:spcPct val="0"/>
                </a:spcBef>
                <a:spcAft>
                  <a:spcPct val="0"/>
                </a:spcAft>
                <a:defRPr sz="2400" b="1">
                  <a:solidFill>
                    <a:schemeClr val="tx1"/>
                  </a:solidFill>
                  <a:latin typeface="Arial" pitchFamily="34" charset="0"/>
                </a:defRPr>
              </a:lvl9pPr>
            </a:lstStyle>
            <a:p>
              <a:pPr eaLnBrk="1" hangingPunct="1"/>
              <a:endParaRPr lang="en-US" altLang="en-US"/>
            </a:p>
          </p:txBody>
        </p:sp>
        <p:sp>
          <p:nvSpPr>
            <p:cNvPr id="29" name="TextBox 5"/>
            <p:cNvSpPr txBox="1">
              <a:spLocks noChangeArrowheads="1"/>
            </p:cNvSpPr>
            <p:nvPr/>
          </p:nvSpPr>
          <p:spPr bwMode="auto">
            <a:xfrm>
              <a:off x="3313295" y="5796947"/>
              <a:ext cx="2509815"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har char="•"/>
                <a:defRPr sz="3200">
                  <a:solidFill>
                    <a:schemeClr val="tx1"/>
                  </a:solidFill>
                  <a:latin typeface="Arial" pitchFamily="34" charset="0"/>
                </a:defRPr>
              </a:lvl1pPr>
              <a:lvl2pPr marL="742950" indent="-285750" eaLnBrk="0" hangingPunct="0">
                <a:spcBef>
                  <a:spcPct val="20000"/>
                </a:spcBef>
                <a:buChar char="–"/>
                <a:defRPr sz="2800">
                  <a:solidFill>
                    <a:schemeClr val="tx1"/>
                  </a:solidFill>
                  <a:latin typeface="Arial" pitchFamily="34" charset="0"/>
                </a:defRPr>
              </a:lvl2pPr>
              <a:lvl3pPr marL="1143000" indent="-228600" eaLnBrk="0" hangingPunct="0">
                <a:spcBef>
                  <a:spcPct val="20000"/>
                </a:spcBef>
                <a:buChar char="•"/>
                <a:defRPr sz="2400">
                  <a:solidFill>
                    <a:schemeClr val="tx1"/>
                  </a:solidFill>
                  <a:latin typeface="Arial" pitchFamily="34" charset="0"/>
                </a:defRPr>
              </a:lvl3pPr>
              <a:lvl4pPr marL="1600200" indent="-228600" eaLnBrk="0" hangingPunct="0">
                <a:spcBef>
                  <a:spcPct val="20000"/>
                </a:spcBef>
                <a:buChar char="–"/>
                <a:defRPr sz="2000">
                  <a:solidFill>
                    <a:schemeClr val="tx1"/>
                  </a:solidFill>
                  <a:latin typeface="Arial" pitchFamily="34" charset="0"/>
                </a:defRPr>
              </a:lvl4pPr>
              <a:lvl5pPr marL="2057400" indent="-228600" eaLnBrk="0" hangingPunct="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algn="ctr" eaLnBrk="1" hangingPunct="1">
                <a:spcBef>
                  <a:spcPct val="0"/>
                </a:spcBef>
                <a:buFontTx/>
                <a:buNone/>
              </a:pPr>
              <a:r>
                <a:rPr lang="en-US" altLang="en-US" sz="1800" b="1" smtClean="0">
                  <a:solidFill>
                    <a:schemeClr val="bg1"/>
                  </a:solidFill>
                </a:rPr>
                <a:t>Dynamical systems modeling using GRNmap</a:t>
              </a:r>
              <a:endParaRPr lang="en-US" altLang="en-US" sz="1800" b="1" dirty="0">
                <a:solidFill>
                  <a:schemeClr val="bg1"/>
                </a:solidFill>
              </a:endParaRPr>
            </a:p>
          </p:txBody>
        </p:sp>
      </p:grpSp>
      <p:cxnSp>
        <p:nvCxnSpPr>
          <p:cNvPr id="47" name="Straight Arrow Connector 46"/>
          <p:cNvCxnSpPr/>
          <p:nvPr/>
        </p:nvCxnSpPr>
        <p:spPr bwMode="auto">
          <a:xfrm flipH="1">
            <a:off x="6182623" y="5621097"/>
            <a:ext cx="1130300" cy="685800"/>
          </a:xfrm>
          <a:prstGeom prst="straightConnector1">
            <a:avLst/>
          </a:prstGeom>
          <a:ln w="57150">
            <a:solidFill>
              <a:schemeClr val="tx1"/>
            </a:solidFill>
            <a:headEnd type="none" w="med" len="med"/>
            <a:tailEnd type="arrow"/>
          </a:ln>
          <a:extLst/>
        </p:spPr>
        <p:style>
          <a:lnRef idx="1">
            <a:schemeClr val="dk1"/>
          </a:lnRef>
          <a:fillRef idx="0">
            <a:schemeClr val="dk1"/>
          </a:fillRef>
          <a:effectRef idx="0">
            <a:schemeClr val="dk1"/>
          </a:effectRef>
          <a:fontRef idx="minor">
            <a:schemeClr val="tx1"/>
          </a:fontRef>
        </p:style>
      </p:cxnSp>
      <p:pic>
        <p:nvPicPr>
          <p:cNvPr id="51" name="Picture 2" descr="figure01a"/>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3591249" y="4305930"/>
            <a:ext cx="1978203" cy="14836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 name="Picture 2" descr="ColdShockArrays"/>
          <p:cNvPicPr>
            <a:picLocks noChangeAspect="1" noChangeArrowheads="1"/>
          </p:cNvPicPr>
          <p:nvPr/>
        </p:nvPicPr>
        <p:blipFill rotWithShape="1">
          <a:blip r:embed="rId3" cstate="email">
            <a:extLst>
              <a:ext uri="{28A0092B-C50C-407E-A947-70E740481C1C}">
                <a14:useLocalDpi xmlns:a14="http://schemas.microsoft.com/office/drawing/2010/main" val="0"/>
              </a:ext>
            </a:extLst>
          </a:blip>
          <a:srcRect l="49284" t="26373" r="23117" b="44420"/>
          <a:stretch/>
        </p:blipFill>
        <p:spPr bwMode="auto">
          <a:xfrm>
            <a:off x="3795833" y="2323753"/>
            <a:ext cx="1598948" cy="12771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 name="Picture 52"/>
          <p:cNvPicPr/>
          <p:nvPr/>
        </p:nvPicPr>
        <p:blipFill rotWithShape="1">
          <a:blip r:embed="rId4"/>
          <a:srcRect l="2236" t="13149" r="4919" b="13625"/>
          <a:stretch/>
        </p:blipFill>
        <p:spPr>
          <a:xfrm>
            <a:off x="7202082" y="1222149"/>
            <a:ext cx="1858009" cy="1099053"/>
          </a:xfrm>
          <a:prstGeom prst="rect">
            <a:avLst/>
          </a:prstGeom>
        </p:spPr>
      </p:pic>
    </p:spTree>
    <p:extLst>
      <p:ext uri="{BB962C8B-B14F-4D97-AF65-F5344CB8AC3E}">
        <p14:creationId xmlns:p14="http://schemas.microsoft.com/office/powerpoint/2010/main" val="14698925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3222690" y="1371002"/>
            <a:ext cx="2786477" cy="934104"/>
            <a:chOff x="3063195" y="1371002"/>
            <a:chExt cx="2786477" cy="934104"/>
          </a:xfrm>
        </p:grpSpPr>
        <p:sp>
          <p:nvSpPr>
            <p:cNvPr id="14361" name="Rounded Rectangle 1"/>
            <p:cNvSpPr>
              <a:spLocks noChangeArrowheads="1"/>
            </p:cNvSpPr>
            <p:nvPr/>
          </p:nvSpPr>
          <p:spPr bwMode="auto">
            <a:xfrm>
              <a:off x="3201526" y="1381487"/>
              <a:ext cx="2509815" cy="923619"/>
            </a:xfrm>
            <a:prstGeom prst="roundRect">
              <a:avLst>
                <a:gd name="adj" fmla="val 16667"/>
              </a:avLst>
            </a:prstGeom>
            <a:solidFill>
              <a:srgbClr val="16693F"/>
            </a:solidFill>
            <a:ln>
              <a:noFill/>
            </a:ln>
            <a:extLst/>
          </p:spPr>
          <p:txBody>
            <a:bodyPr/>
            <a:lstStyle>
              <a:lvl1pPr eaLnBrk="0" hangingPunct="0">
                <a:defRPr sz="2400" b="1">
                  <a:solidFill>
                    <a:schemeClr val="tx1"/>
                  </a:solidFill>
                  <a:latin typeface="Arial" pitchFamily="34" charset="0"/>
                </a:defRPr>
              </a:lvl1pPr>
              <a:lvl2pPr marL="742950" indent="-285750" eaLnBrk="0" hangingPunct="0">
                <a:defRPr sz="2400" b="1">
                  <a:solidFill>
                    <a:schemeClr val="tx1"/>
                  </a:solidFill>
                  <a:latin typeface="Arial" pitchFamily="34" charset="0"/>
                </a:defRPr>
              </a:lvl2pPr>
              <a:lvl3pPr marL="1143000" indent="-228600" eaLnBrk="0" hangingPunct="0">
                <a:defRPr sz="2400" b="1">
                  <a:solidFill>
                    <a:schemeClr val="tx1"/>
                  </a:solidFill>
                  <a:latin typeface="Arial" pitchFamily="34" charset="0"/>
                </a:defRPr>
              </a:lvl3pPr>
              <a:lvl4pPr marL="1600200" indent="-228600" eaLnBrk="0" hangingPunct="0">
                <a:defRPr sz="2400" b="1">
                  <a:solidFill>
                    <a:schemeClr val="tx1"/>
                  </a:solidFill>
                  <a:latin typeface="Arial" pitchFamily="34" charset="0"/>
                </a:defRPr>
              </a:lvl4pPr>
              <a:lvl5pPr marL="2057400" indent="-228600" eaLnBrk="0" hangingPunct="0">
                <a:defRPr sz="2400" b="1">
                  <a:solidFill>
                    <a:schemeClr val="tx1"/>
                  </a:solidFill>
                  <a:latin typeface="Arial" pitchFamily="34" charset="0"/>
                </a:defRPr>
              </a:lvl5pPr>
              <a:lvl6pPr marL="2514600" indent="-228600" eaLnBrk="0" fontAlgn="base" hangingPunct="0">
                <a:spcBef>
                  <a:spcPct val="0"/>
                </a:spcBef>
                <a:spcAft>
                  <a:spcPct val="0"/>
                </a:spcAft>
                <a:defRPr sz="2400" b="1">
                  <a:solidFill>
                    <a:schemeClr val="tx1"/>
                  </a:solidFill>
                  <a:latin typeface="Arial" pitchFamily="34" charset="0"/>
                </a:defRPr>
              </a:lvl6pPr>
              <a:lvl7pPr marL="2971800" indent="-228600" eaLnBrk="0" fontAlgn="base" hangingPunct="0">
                <a:spcBef>
                  <a:spcPct val="0"/>
                </a:spcBef>
                <a:spcAft>
                  <a:spcPct val="0"/>
                </a:spcAft>
                <a:defRPr sz="2400" b="1">
                  <a:solidFill>
                    <a:schemeClr val="tx1"/>
                  </a:solidFill>
                  <a:latin typeface="Arial" pitchFamily="34" charset="0"/>
                </a:defRPr>
              </a:lvl7pPr>
              <a:lvl8pPr marL="3429000" indent="-228600" eaLnBrk="0" fontAlgn="base" hangingPunct="0">
                <a:spcBef>
                  <a:spcPct val="0"/>
                </a:spcBef>
                <a:spcAft>
                  <a:spcPct val="0"/>
                </a:spcAft>
                <a:defRPr sz="2400" b="1">
                  <a:solidFill>
                    <a:schemeClr val="tx1"/>
                  </a:solidFill>
                  <a:latin typeface="Arial" pitchFamily="34" charset="0"/>
                </a:defRPr>
              </a:lvl8pPr>
              <a:lvl9pPr marL="3886200" indent="-228600" eaLnBrk="0" fontAlgn="base" hangingPunct="0">
                <a:spcBef>
                  <a:spcPct val="0"/>
                </a:spcBef>
                <a:spcAft>
                  <a:spcPct val="0"/>
                </a:spcAft>
                <a:defRPr sz="2400" b="1">
                  <a:solidFill>
                    <a:schemeClr val="tx1"/>
                  </a:solidFill>
                  <a:latin typeface="Arial" pitchFamily="34" charset="0"/>
                </a:defRPr>
              </a:lvl9pPr>
            </a:lstStyle>
            <a:p>
              <a:pPr eaLnBrk="1" hangingPunct="1"/>
              <a:endParaRPr lang="en-US" altLang="en-US"/>
            </a:p>
          </p:txBody>
        </p:sp>
        <p:sp>
          <p:nvSpPr>
            <p:cNvPr id="14362" name="TextBox 2"/>
            <p:cNvSpPr txBox="1">
              <a:spLocks noChangeArrowheads="1"/>
            </p:cNvSpPr>
            <p:nvPr/>
          </p:nvSpPr>
          <p:spPr bwMode="auto">
            <a:xfrm>
              <a:off x="3063195" y="1371002"/>
              <a:ext cx="2786477"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har char="•"/>
                <a:defRPr sz="3200">
                  <a:solidFill>
                    <a:schemeClr val="tx1"/>
                  </a:solidFill>
                  <a:latin typeface="Arial" pitchFamily="34" charset="0"/>
                </a:defRPr>
              </a:lvl1pPr>
              <a:lvl2pPr marL="742950" indent="-285750" eaLnBrk="0" hangingPunct="0">
                <a:spcBef>
                  <a:spcPct val="20000"/>
                </a:spcBef>
                <a:buChar char="–"/>
                <a:defRPr sz="2800">
                  <a:solidFill>
                    <a:schemeClr val="tx1"/>
                  </a:solidFill>
                  <a:latin typeface="Arial" pitchFamily="34" charset="0"/>
                </a:defRPr>
              </a:lvl2pPr>
              <a:lvl3pPr marL="1143000" indent="-228600" eaLnBrk="0" hangingPunct="0">
                <a:spcBef>
                  <a:spcPct val="20000"/>
                </a:spcBef>
                <a:buChar char="•"/>
                <a:defRPr sz="2400">
                  <a:solidFill>
                    <a:schemeClr val="tx1"/>
                  </a:solidFill>
                  <a:latin typeface="Arial" pitchFamily="34" charset="0"/>
                </a:defRPr>
              </a:lvl3pPr>
              <a:lvl4pPr marL="1600200" indent="-228600" eaLnBrk="0" hangingPunct="0">
                <a:spcBef>
                  <a:spcPct val="20000"/>
                </a:spcBef>
                <a:buChar char="–"/>
                <a:defRPr sz="2000">
                  <a:solidFill>
                    <a:schemeClr val="tx1"/>
                  </a:solidFill>
                  <a:latin typeface="Arial" pitchFamily="34" charset="0"/>
                </a:defRPr>
              </a:lvl4pPr>
              <a:lvl5pPr marL="2057400" indent="-228600" eaLnBrk="0" hangingPunct="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algn="ctr" eaLnBrk="1" hangingPunct="1">
                <a:spcBef>
                  <a:spcPct val="0"/>
                </a:spcBef>
                <a:buFontTx/>
                <a:buNone/>
              </a:pPr>
              <a:r>
                <a:rPr lang="en-US" altLang="en-US" sz="1800" b="1" smtClean="0">
                  <a:solidFill>
                    <a:schemeClr val="bg1"/>
                  </a:solidFill>
                </a:rPr>
                <a:t>Cold shock microarray data from wt and TF deletion strains</a:t>
              </a:r>
              <a:endParaRPr lang="en-US" altLang="en-US" sz="1800" b="1" dirty="0">
                <a:solidFill>
                  <a:schemeClr val="bg1"/>
                </a:solidFill>
              </a:endParaRPr>
            </a:p>
          </p:txBody>
        </p:sp>
      </p:grpSp>
      <p:cxnSp>
        <p:nvCxnSpPr>
          <p:cNvPr id="30" name="Straight Arrow Connector 29"/>
          <p:cNvCxnSpPr/>
          <p:nvPr/>
        </p:nvCxnSpPr>
        <p:spPr bwMode="auto">
          <a:xfrm>
            <a:off x="6182623" y="1842990"/>
            <a:ext cx="1130300" cy="685800"/>
          </a:xfrm>
          <a:prstGeom prst="straightConnector1">
            <a:avLst/>
          </a:prstGeom>
          <a:ln w="57150">
            <a:solidFill>
              <a:schemeClr val="tx1"/>
            </a:solidFill>
            <a:headEnd type="none" w="med" len="med"/>
            <a:tailEnd type="arrow"/>
          </a:ln>
          <a:extLst/>
        </p:spPr>
        <p:style>
          <a:lnRef idx="1">
            <a:schemeClr val="dk1"/>
          </a:lnRef>
          <a:fillRef idx="0">
            <a:schemeClr val="dk1"/>
          </a:fillRef>
          <a:effectRef idx="0">
            <a:schemeClr val="dk1"/>
          </a:effectRef>
          <a:fontRef idx="minor">
            <a:schemeClr val="tx1"/>
          </a:fontRef>
        </p:style>
      </p:cxnSp>
      <p:cxnSp>
        <p:nvCxnSpPr>
          <p:cNvPr id="41" name="Straight Arrow Connector 40"/>
          <p:cNvCxnSpPr/>
          <p:nvPr/>
        </p:nvCxnSpPr>
        <p:spPr bwMode="auto">
          <a:xfrm>
            <a:off x="7472418" y="3781652"/>
            <a:ext cx="0" cy="609600"/>
          </a:xfrm>
          <a:prstGeom prst="straightConnector1">
            <a:avLst/>
          </a:prstGeom>
          <a:ln w="57150">
            <a:solidFill>
              <a:schemeClr val="tx1"/>
            </a:solidFill>
            <a:headEnd type="none" w="med" len="med"/>
            <a:tailEnd type="arrow"/>
          </a:ln>
          <a:extLst/>
        </p:spPr>
        <p:style>
          <a:lnRef idx="1">
            <a:schemeClr val="dk1"/>
          </a:lnRef>
          <a:fillRef idx="0">
            <a:schemeClr val="dk1"/>
          </a:fillRef>
          <a:effectRef idx="0">
            <a:schemeClr val="dk1"/>
          </a:effectRef>
          <a:fontRef idx="minor">
            <a:schemeClr val="tx1"/>
          </a:fontRef>
        </p:style>
      </p:cxnSp>
      <p:sp>
        <p:nvSpPr>
          <p:cNvPr id="25" name="Text Box 4"/>
          <p:cNvSpPr txBox="1">
            <a:spLocks noChangeArrowheads="1"/>
          </p:cNvSpPr>
          <p:nvPr/>
        </p:nvSpPr>
        <p:spPr bwMode="auto">
          <a:xfrm>
            <a:off x="342148" y="369270"/>
            <a:ext cx="8518499" cy="954107"/>
          </a:xfrm>
          <a:prstGeom prst="rect">
            <a:avLst/>
          </a:prstGeom>
          <a:noFill/>
          <a:ln>
            <a:noFill/>
          </a:ln>
        </p:spPr>
        <p:txBody>
          <a:bodyPr wrap="square">
            <a:spAutoFit/>
          </a:bodyPr>
          <a:lstStyle>
            <a:lvl1pPr eaLnBrk="0" hangingPunct="0">
              <a:defRPr sz="2400" b="1">
                <a:solidFill>
                  <a:schemeClr val="tx1"/>
                </a:solidFill>
                <a:latin typeface="Arial" pitchFamily="34" charset="0"/>
              </a:defRPr>
            </a:lvl1pPr>
            <a:lvl2pPr marL="742950" indent="-285750" eaLnBrk="0" hangingPunct="0">
              <a:defRPr sz="2400" b="1">
                <a:solidFill>
                  <a:schemeClr val="tx1"/>
                </a:solidFill>
                <a:latin typeface="Arial" pitchFamily="34" charset="0"/>
              </a:defRPr>
            </a:lvl2pPr>
            <a:lvl3pPr marL="1143000" indent="-228600" eaLnBrk="0" hangingPunct="0">
              <a:defRPr sz="2400" b="1">
                <a:solidFill>
                  <a:schemeClr val="tx1"/>
                </a:solidFill>
                <a:latin typeface="Arial" pitchFamily="34" charset="0"/>
              </a:defRPr>
            </a:lvl3pPr>
            <a:lvl4pPr marL="1600200" indent="-228600" eaLnBrk="0" hangingPunct="0">
              <a:defRPr sz="2400" b="1">
                <a:solidFill>
                  <a:schemeClr val="tx1"/>
                </a:solidFill>
                <a:latin typeface="Arial" pitchFamily="34" charset="0"/>
              </a:defRPr>
            </a:lvl4pPr>
            <a:lvl5pPr marL="2057400" indent="-228600" eaLnBrk="0" hangingPunct="0">
              <a:defRPr sz="2400" b="1">
                <a:solidFill>
                  <a:schemeClr val="tx1"/>
                </a:solidFill>
                <a:latin typeface="Arial" pitchFamily="34" charset="0"/>
              </a:defRPr>
            </a:lvl5pPr>
            <a:lvl6pPr marL="2514600" indent="-228600" eaLnBrk="0" fontAlgn="base" hangingPunct="0">
              <a:spcBef>
                <a:spcPct val="0"/>
              </a:spcBef>
              <a:spcAft>
                <a:spcPct val="0"/>
              </a:spcAft>
              <a:defRPr sz="2400" b="1">
                <a:solidFill>
                  <a:schemeClr val="tx1"/>
                </a:solidFill>
                <a:latin typeface="Arial" pitchFamily="34" charset="0"/>
              </a:defRPr>
            </a:lvl6pPr>
            <a:lvl7pPr marL="2971800" indent="-228600" eaLnBrk="0" fontAlgn="base" hangingPunct="0">
              <a:spcBef>
                <a:spcPct val="0"/>
              </a:spcBef>
              <a:spcAft>
                <a:spcPct val="0"/>
              </a:spcAft>
              <a:defRPr sz="2400" b="1">
                <a:solidFill>
                  <a:schemeClr val="tx1"/>
                </a:solidFill>
                <a:latin typeface="Arial" pitchFamily="34" charset="0"/>
              </a:defRPr>
            </a:lvl7pPr>
            <a:lvl8pPr marL="3429000" indent="-228600" eaLnBrk="0" fontAlgn="base" hangingPunct="0">
              <a:spcBef>
                <a:spcPct val="0"/>
              </a:spcBef>
              <a:spcAft>
                <a:spcPct val="0"/>
              </a:spcAft>
              <a:defRPr sz="2400" b="1">
                <a:solidFill>
                  <a:schemeClr val="tx1"/>
                </a:solidFill>
                <a:latin typeface="Arial" pitchFamily="34" charset="0"/>
              </a:defRPr>
            </a:lvl8pPr>
            <a:lvl9pPr marL="3886200" indent="-228600" eaLnBrk="0" fontAlgn="base" hangingPunct="0">
              <a:spcBef>
                <a:spcPct val="0"/>
              </a:spcBef>
              <a:spcAft>
                <a:spcPct val="0"/>
              </a:spcAft>
              <a:defRPr sz="2400" b="1">
                <a:solidFill>
                  <a:schemeClr val="tx1"/>
                </a:solidFill>
                <a:latin typeface="Arial" pitchFamily="34" charset="0"/>
              </a:defRPr>
            </a:lvl9pPr>
          </a:lstStyle>
          <a:p>
            <a:pPr eaLnBrk="1" hangingPunct="1"/>
            <a:r>
              <a:rPr lang="en-US" altLang="en-US" sz="2800" dirty="0">
                <a:solidFill>
                  <a:srgbClr val="16693F"/>
                </a:solidFill>
              </a:rPr>
              <a:t>Systems Biology Approach </a:t>
            </a:r>
            <a:r>
              <a:rPr lang="en-US" altLang="en-US" sz="2800" dirty="0" smtClean="0">
                <a:solidFill>
                  <a:srgbClr val="16693F"/>
                </a:solidFill>
              </a:rPr>
              <a:t>to Understanding the Regulation of the Cold Shock Response in Yeast</a:t>
            </a:r>
            <a:endParaRPr lang="en-US" altLang="en-US" sz="2800" i="1" dirty="0">
              <a:solidFill>
                <a:srgbClr val="16693F"/>
              </a:solidFill>
            </a:endParaRPr>
          </a:p>
        </p:txBody>
      </p:sp>
      <p:grpSp>
        <p:nvGrpSpPr>
          <p:cNvPr id="5" name="Group 4"/>
          <p:cNvGrpSpPr/>
          <p:nvPr/>
        </p:nvGrpSpPr>
        <p:grpSpPr>
          <a:xfrm>
            <a:off x="6217511" y="2722333"/>
            <a:ext cx="2509815" cy="923619"/>
            <a:chOff x="6194471" y="2800422"/>
            <a:chExt cx="2509815" cy="923619"/>
          </a:xfrm>
        </p:grpSpPr>
        <p:sp>
          <p:nvSpPr>
            <p:cNvPr id="23" name="Rounded Rectangle 1"/>
            <p:cNvSpPr>
              <a:spLocks noChangeArrowheads="1"/>
            </p:cNvSpPr>
            <p:nvPr/>
          </p:nvSpPr>
          <p:spPr bwMode="auto">
            <a:xfrm>
              <a:off x="6194471" y="2800422"/>
              <a:ext cx="2509815" cy="923619"/>
            </a:xfrm>
            <a:prstGeom prst="roundRect">
              <a:avLst>
                <a:gd name="adj" fmla="val 16667"/>
              </a:avLst>
            </a:prstGeom>
            <a:solidFill>
              <a:srgbClr val="16693F"/>
            </a:solidFill>
            <a:ln>
              <a:noFill/>
            </a:ln>
            <a:extLst/>
          </p:spPr>
          <p:txBody>
            <a:bodyPr/>
            <a:lstStyle>
              <a:lvl1pPr eaLnBrk="0" hangingPunct="0">
                <a:defRPr sz="2400" b="1">
                  <a:solidFill>
                    <a:schemeClr val="tx1"/>
                  </a:solidFill>
                  <a:latin typeface="Arial" pitchFamily="34" charset="0"/>
                </a:defRPr>
              </a:lvl1pPr>
              <a:lvl2pPr marL="742950" indent="-285750" eaLnBrk="0" hangingPunct="0">
                <a:defRPr sz="2400" b="1">
                  <a:solidFill>
                    <a:schemeClr val="tx1"/>
                  </a:solidFill>
                  <a:latin typeface="Arial" pitchFamily="34" charset="0"/>
                </a:defRPr>
              </a:lvl2pPr>
              <a:lvl3pPr marL="1143000" indent="-228600" eaLnBrk="0" hangingPunct="0">
                <a:defRPr sz="2400" b="1">
                  <a:solidFill>
                    <a:schemeClr val="tx1"/>
                  </a:solidFill>
                  <a:latin typeface="Arial" pitchFamily="34" charset="0"/>
                </a:defRPr>
              </a:lvl3pPr>
              <a:lvl4pPr marL="1600200" indent="-228600" eaLnBrk="0" hangingPunct="0">
                <a:defRPr sz="2400" b="1">
                  <a:solidFill>
                    <a:schemeClr val="tx1"/>
                  </a:solidFill>
                  <a:latin typeface="Arial" pitchFamily="34" charset="0"/>
                </a:defRPr>
              </a:lvl4pPr>
              <a:lvl5pPr marL="2057400" indent="-228600" eaLnBrk="0" hangingPunct="0">
                <a:defRPr sz="2400" b="1">
                  <a:solidFill>
                    <a:schemeClr val="tx1"/>
                  </a:solidFill>
                  <a:latin typeface="Arial" pitchFamily="34" charset="0"/>
                </a:defRPr>
              </a:lvl5pPr>
              <a:lvl6pPr marL="2514600" indent="-228600" eaLnBrk="0" fontAlgn="base" hangingPunct="0">
                <a:spcBef>
                  <a:spcPct val="0"/>
                </a:spcBef>
                <a:spcAft>
                  <a:spcPct val="0"/>
                </a:spcAft>
                <a:defRPr sz="2400" b="1">
                  <a:solidFill>
                    <a:schemeClr val="tx1"/>
                  </a:solidFill>
                  <a:latin typeface="Arial" pitchFamily="34" charset="0"/>
                </a:defRPr>
              </a:lvl6pPr>
              <a:lvl7pPr marL="2971800" indent="-228600" eaLnBrk="0" fontAlgn="base" hangingPunct="0">
                <a:spcBef>
                  <a:spcPct val="0"/>
                </a:spcBef>
                <a:spcAft>
                  <a:spcPct val="0"/>
                </a:spcAft>
                <a:defRPr sz="2400" b="1">
                  <a:solidFill>
                    <a:schemeClr val="tx1"/>
                  </a:solidFill>
                  <a:latin typeface="Arial" pitchFamily="34" charset="0"/>
                </a:defRPr>
              </a:lvl7pPr>
              <a:lvl8pPr marL="3429000" indent="-228600" eaLnBrk="0" fontAlgn="base" hangingPunct="0">
                <a:spcBef>
                  <a:spcPct val="0"/>
                </a:spcBef>
                <a:spcAft>
                  <a:spcPct val="0"/>
                </a:spcAft>
                <a:defRPr sz="2400" b="1">
                  <a:solidFill>
                    <a:schemeClr val="tx1"/>
                  </a:solidFill>
                  <a:latin typeface="Arial" pitchFamily="34" charset="0"/>
                </a:defRPr>
              </a:lvl8pPr>
              <a:lvl9pPr marL="3886200" indent="-228600" eaLnBrk="0" fontAlgn="base" hangingPunct="0">
                <a:spcBef>
                  <a:spcPct val="0"/>
                </a:spcBef>
                <a:spcAft>
                  <a:spcPct val="0"/>
                </a:spcAft>
                <a:defRPr sz="2400" b="1">
                  <a:solidFill>
                    <a:schemeClr val="tx1"/>
                  </a:solidFill>
                  <a:latin typeface="Arial" pitchFamily="34" charset="0"/>
                </a:defRPr>
              </a:lvl9pPr>
            </a:lstStyle>
            <a:p>
              <a:pPr eaLnBrk="1" hangingPunct="1"/>
              <a:endParaRPr lang="en-US" altLang="en-US"/>
            </a:p>
          </p:txBody>
        </p:sp>
        <p:sp>
          <p:nvSpPr>
            <p:cNvPr id="14360" name="TextBox 5"/>
            <p:cNvSpPr txBox="1">
              <a:spLocks noChangeArrowheads="1"/>
            </p:cNvSpPr>
            <p:nvPr/>
          </p:nvSpPr>
          <p:spPr bwMode="auto">
            <a:xfrm>
              <a:off x="6297647" y="2800566"/>
              <a:ext cx="2303463"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pitchFamily="34" charset="0"/>
                </a:defRPr>
              </a:lvl1pPr>
              <a:lvl2pPr marL="742950" indent="-285750" eaLnBrk="0" hangingPunct="0">
                <a:spcBef>
                  <a:spcPct val="20000"/>
                </a:spcBef>
                <a:buChar char="–"/>
                <a:defRPr sz="2800">
                  <a:solidFill>
                    <a:schemeClr val="tx1"/>
                  </a:solidFill>
                  <a:latin typeface="Arial" pitchFamily="34" charset="0"/>
                </a:defRPr>
              </a:lvl2pPr>
              <a:lvl3pPr marL="1143000" indent="-228600" eaLnBrk="0" hangingPunct="0">
                <a:spcBef>
                  <a:spcPct val="20000"/>
                </a:spcBef>
                <a:buChar char="•"/>
                <a:defRPr sz="2400">
                  <a:solidFill>
                    <a:schemeClr val="tx1"/>
                  </a:solidFill>
                  <a:latin typeface="Arial" pitchFamily="34" charset="0"/>
                </a:defRPr>
              </a:lvl3pPr>
              <a:lvl4pPr marL="1600200" indent="-228600" eaLnBrk="0" hangingPunct="0">
                <a:spcBef>
                  <a:spcPct val="20000"/>
                </a:spcBef>
                <a:buChar char="–"/>
                <a:defRPr sz="2000">
                  <a:solidFill>
                    <a:schemeClr val="tx1"/>
                  </a:solidFill>
                  <a:latin typeface="Arial" pitchFamily="34" charset="0"/>
                </a:defRPr>
              </a:lvl4pPr>
              <a:lvl5pPr marL="2057400" indent="-228600" eaLnBrk="0" hangingPunct="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algn="ctr" eaLnBrk="1" hangingPunct="1">
                <a:spcBef>
                  <a:spcPct val="0"/>
                </a:spcBef>
                <a:buFontTx/>
                <a:buNone/>
              </a:pPr>
              <a:r>
                <a:rPr lang="en-US" altLang="en-US" sz="1800" b="1" smtClean="0">
                  <a:solidFill>
                    <a:schemeClr val="bg1"/>
                  </a:solidFill>
                </a:rPr>
                <a:t>Normalization, statistical analysis, clustering</a:t>
              </a:r>
              <a:endParaRPr lang="en-US" altLang="en-US" sz="1800" b="1" dirty="0">
                <a:solidFill>
                  <a:schemeClr val="bg1"/>
                </a:solidFill>
              </a:endParaRPr>
            </a:p>
          </p:txBody>
        </p:sp>
      </p:grpSp>
      <p:grpSp>
        <p:nvGrpSpPr>
          <p:cNvPr id="11" name="Group 10"/>
          <p:cNvGrpSpPr/>
          <p:nvPr/>
        </p:nvGrpSpPr>
        <p:grpSpPr>
          <a:xfrm>
            <a:off x="6217511" y="4545708"/>
            <a:ext cx="2509815" cy="923619"/>
            <a:chOff x="6217511" y="4545708"/>
            <a:chExt cx="2509815" cy="923619"/>
          </a:xfrm>
        </p:grpSpPr>
        <p:sp>
          <p:nvSpPr>
            <p:cNvPr id="26" name="Rounded Rectangle 1"/>
            <p:cNvSpPr>
              <a:spLocks noChangeArrowheads="1"/>
            </p:cNvSpPr>
            <p:nvPr/>
          </p:nvSpPr>
          <p:spPr bwMode="auto">
            <a:xfrm>
              <a:off x="6217511" y="4545708"/>
              <a:ext cx="2509815" cy="923619"/>
            </a:xfrm>
            <a:prstGeom prst="roundRect">
              <a:avLst>
                <a:gd name="adj" fmla="val 22423"/>
              </a:avLst>
            </a:prstGeom>
            <a:solidFill>
              <a:srgbClr val="16693F"/>
            </a:solidFill>
            <a:ln>
              <a:noFill/>
            </a:ln>
            <a:extLst/>
          </p:spPr>
          <p:txBody>
            <a:bodyPr/>
            <a:lstStyle>
              <a:lvl1pPr eaLnBrk="0" hangingPunct="0">
                <a:defRPr sz="2400" b="1">
                  <a:solidFill>
                    <a:schemeClr val="tx1"/>
                  </a:solidFill>
                  <a:latin typeface="Arial" pitchFamily="34" charset="0"/>
                </a:defRPr>
              </a:lvl1pPr>
              <a:lvl2pPr marL="742950" indent="-285750" eaLnBrk="0" hangingPunct="0">
                <a:defRPr sz="2400" b="1">
                  <a:solidFill>
                    <a:schemeClr val="tx1"/>
                  </a:solidFill>
                  <a:latin typeface="Arial" pitchFamily="34" charset="0"/>
                </a:defRPr>
              </a:lvl2pPr>
              <a:lvl3pPr marL="1143000" indent="-228600" eaLnBrk="0" hangingPunct="0">
                <a:defRPr sz="2400" b="1">
                  <a:solidFill>
                    <a:schemeClr val="tx1"/>
                  </a:solidFill>
                  <a:latin typeface="Arial" pitchFamily="34" charset="0"/>
                </a:defRPr>
              </a:lvl3pPr>
              <a:lvl4pPr marL="1600200" indent="-228600" eaLnBrk="0" hangingPunct="0">
                <a:defRPr sz="2400" b="1">
                  <a:solidFill>
                    <a:schemeClr val="tx1"/>
                  </a:solidFill>
                  <a:latin typeface="Arial" pitchFamily="34" charset="0"/>
                </a:defRPr>
              </a:lvl4pPr>
              <a:lvl5pPr marL="2057400" indent="-228600" eaLnBrk="0" hangingPunct="0">
                <a:defRPr sz="2400" b="1">
                  <a:solidFill>
                    <a:schemeClr val="tx1"/>
                  </a:solidFill>
                  <a:latin typeface="Arial" pitchFamily="34" charset="0"/>
                </a:defRPr>
              </a:lvl5pPr>
              <a:lvl6pPr marL="2514600" indent="-228600" eaLnBrk="0" fontAlgn="base" hangingPunct="0">
                <a:spcBef>
                  <a:spcPct val="0"/>
                </a:spcBef>
                <a:spcAft>
                  <a:spcPct val="0"/>
                </a:spcAft>
                <a:defRPr sz="2400" b="1">
                  <a:solidFill>
                    <a:schemeClr val="tx1"/>
                  </a:solidFill>
                  <a:latin typeface="Arial" pitchFamily="34" charset="0"/>
                </a:defRPr>
              </a:lvl6pPr>
              <a:lvl7pPr marL="2971800" indent="-228600" eaLnBrk="0" fontAlgn="base" hangingPunct="0">
                <a:spcBef>
                  <a:spcPct val="0"/>
                </a:spcBef>
                <a:spcAft>
                  <a:spcPct val="0"/>
                </a:spcAft>
                <a:defRPr sz="2400" b="1">
                  <a:solidFill>
                    <a:schemeClr val="tx1"/>
                  </a:solidFill>
                  <a:latin typeface="Arial" pitchFamily="34" charset="0"/>
                </a:defRPr>
              </a:lvl7pPr>
              <a:lvl8pPr marL="3429000" indent="-228600" eaLnBrk="0" fontAlgn="base" hangingPunct="0">
                <a:spcBef>
                  <a:spcPct val="0"/>
                </a:spcBef>
                <a:spcAft>
                  <a:spcPct val="0"/>
                </a:spcAft>
                <a:defRPr sz="2400" b="1">
                  <a:solidFill>
                    <a:schemeClr val="tx1"/>
                  </a:solidFill>
                  <a:latin typeface="Arial" pitchFamily="34" charset="0"/>
                </a:defRPr>
              </a:lvl8pPr>
              <a:lvl9pPr marL="3886200" indent="-228600" eaLnBrk="0" fontAlgn="base" hangingPunct="0">
                <a:spcBef>
                  <a:spcPct val="0"/>
                </a:spcBef>
                <a:spcAft>
                  <a:spcPct val="0"/>
                </a:spcAft>
                <a:defRPr sz="2400" b="1">
                  <a:solidFill>
                    <a:schemeClr val="tx1"/>
                  </a:solidFill>
                  <a:latin typeface="Arial" pitchFamily="34" charset="0"/>
                </a:defRPr>
              </a:lvl9pPr>
            </a:lstStyle>
            <a:p>
              <a:pPr eaLnBrk="1" hangingPunct="1"/>
              <a:endParaRPr lang="en-US" altLang="en-US"/>
            </a:p>
          </p:txBody>
        </p:sp>
        <p:sp>
          <p:nvSpPr>
            <p:cNvPr id="27" name="TextBox 5"/>
            <p:cNvSpPr txBox="1">
              <a:spLocks noChangeArrowheads="1"/>
            </p:cNvSpPr>
            <p:nvPr/>
          </p:nvSpPr>
          <p:spPr bwMode="auto">
            <a:xfrm>
              <a:off x="6269099" y="4545852"/>
              <a:ext cx="2406639"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har char="•"/>
                <a:defRPr sz="3200">
                  <a:solidFill>
                    <a:schemeClr val="tx1"/>
                  </a:solidFill>
                  <a:latin typeface="Arial" pitchFamily="34" charset="0"/>
                </a:defRPr>
              </a:lvl1pPr>
              <a:lvl2pPr marL="742950" indent="-285750" eaLnBrk="0" hangingPunct="0">
                <a:spcBef>
                  <a:spcPct val="20000"/>
                </a:spcBef>
                <a:buChar char="–"/>
                <a:defRPr sz="2800">
                  <a:solidFill>
                    <a:schemeClr val="tx1"/>
                  </a:solidFill>
                  <a:latin typeface="Arial" pitchFamily="34" charset="0"/>
                </a:defRPr>
              </a:lvl2pPr>
              <a:lvl3pPr marL="1143000" indent="-228600" eaLnBrk="0" hangingPunct="0">
                <a:spcBef>
                  <a:spcPct val="20000"/>
                </a:spcBef>
                <a:buChar char="•"/>
                <a:defRPr sz="2400">
                  <a:solidFill>
                    <a:schemeClr val="tx1"/>
                  </a:solidFill>
                  <a:latin typeface="Arial" pitchFamily="34" charset="0"/>
                </a:defRPr>
              </a:lvl3pPr>
              <a:lvl4pPr marL="1600200" indent="-228600" eaLnBrk="0" hangingPunct="0">
                <a:spcBef>
                  <a:spcPct val="20000"/>
                </a:spcBef>
                <a:buChar char="–"/>
                <a:defRPr sz="2000">
                  <a:solidFill>
                    <a:schemeClr val="tx1"/>
                  </a:solidFill>
                  <a:latin typeface="Arial" pitchFamily="34" charset="0"/>
                </a:defRPr>
              </a:lvl4pPr>
              <a:lvl5pPr marL="2057400" indent="-228600" eaLnBrk="0" hangingPunct="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algn="ctr" eaLnBrk="1" hangingPunct="1">
                <a:spcBef>
                  <a:spcPct val="0"/>
                </a:spcBef>
                <a:buFontTx/>
                <a:buNone/>
              </a:pPr>
              <a:r>
                <a:rPr lang="en-US" altLang="en-US" sz="1800" b="1" smtClean="0">
                  <a:solidFill>
                    <a:schemeClr val="bg1"/>
                  </a:solidFill>
                </a:rPr>
                <a:t>Derivation of gene regulatory networks from YEASTRACT</a:t>
              </a:r>
              <a:endParaRPr lang="en-US" altLang="en-US" sz="1800" b="1" dirty="0">
                <a:solidFill>
                  <a:schemeClr val="bg1"/>
                </a:solidFill>
              </a:endParaRPr>
            </a:p>
          </p:txBody>
        </p:sp>
      </p:grpSp>
      <p:grpSp>
        <p:nvGrpSpPr>
          <p:cNvPr id="7" name="Group 6"/>
          <p:cNvGrpSpPr/>
          <p:nvPr/>
        </p:nvGrpSpPr>
        <p:grpSpPr>
          <a:xfrm>
            <a:off x="3361021" y="5796803"/>
            <a:ext cx="2509815" cy="923619"/>
            <a:chOff x="3313295" y="5796803"/>
            <a:chExt cx="2509815" cy="923619"/>
          </a:xfrm>
        </p:grpSpPr>
        <p:sp>
          <p:nvSpPr>
            <p:cNvPr id="28" name="Rounded Rectangle 1"/>
            <p:cNvSpPr>
              <a:spLocks noChangeArrowheads="1"/>
            </p:cNvSpPr>
            <p:nvPr/>
          </p:nvSpPr>
          <p:spPr bwMode="auto">
            <a:xfrm>
              <a:off x="3313295" y="5796803"/>
              <a:ext cx="2509815" cy="923619"/>
            </a:xfrm>
            <a:prstGeom prst="roundRect">
              <a:avLst>
                <a:gd name="adj" fmla="val 16667"/>
              </a:avLst>
            </a:prstGeom>
            <a:solidFill>
              <a:srgbClr val="16693F"/>
            </a:solidFill>
            <a:ln>
              <a:noFill/>
            </a:ln>
            <a:extLst/>
          </p:spPr>
          <p:txBody>
            <a:bodyPr/>
            <a:lstStyle>
              <a:lvl1pPr eaLnBrk="0" hangingPunct="0">
                <a:defRPr sz="2400" b="1">
                  <a:solidFill>
                    <a:schemeClr val="tx1"/>
                  </a:solidFill>
                  <a:latin typeface="Arial" pitchFamily="34" charset="0"/>
                </a:defRPr>
              </a:lvl1pPr>
              <a:lvl2pPr marL="742950" indent="-285750" eaLnBrk="0" hangingPunct="0">
                <a:defRPr sz="2400" b="1">
                  <a:solidFill>
                    <a:schemeClr val="tx1"/>
                  </a:solidFill>
                  <a:latin typeface="Arial" pitchFamily="34" charset="0"/>
                </a:defRPr>
              </a:lvl2pPr>
              <a:lvl3pPr marL="1143000" indent="-228600" eaLnBrk="0" hangingPunct="0">
                <a:defRPr sz="2400" b="1">
                  <a:solidFill>
                    <a:schemeClr val="tx1"/>
                  </a:solidFill>
                  <a:latin typeface="Arial" pitchFamily="34" charset="0"/>
                </a:defRPr>
              </a:lvl3pPr>
              <a:lvl4pPr marL="1600200" indent="-228600" eaLnBrk="0" hangingPunct="0">
                <a:defRPr sz="2400" b="1">
                  <a:solidFill>
                    <a:schemeClr val="tx1"/>
                  </a:solidFill>
                  <a:latin typeface="Arial" pitchFamily="34" charset="0"/>
                </a:defRPr>
              </a:lvl4pPr>
              <a:lvl5pPr marL="2057400" indent="-228600" eaLnBrk="0" hangingPunct="0">
                <a:defRPr sz="2400" b="1">
                  <a:solidFill>
                    <a:schemeClr val="tx1"/>
                  </a:solidFill>
                  <a:latin typeface="Arial" pitchFamily="34" charset="0"/>
                </a:defRPr>
              </a:lvl5pPr>
              <a:lvl6pPr marL="2514600" indent="-228600" eaLnBrk="0" fontAlgn="base" hangingPunct="0">
                <a:spcBef>
                  <a:spcPct val="0"/>
                </a:spcBef>
                <a:spcAft>
                  <a:spcPct val="0"/>
                </a:spcAft>
                <a:defRPr sz="2400" b="1">
                  <a:solidFill>
                    <a:schemeClr val="tx1"/>
                  </a:solidFill>
                  <a:latin typeface="Arial" pitchFamily="34" charset="0"/>
                </a:defRPr>
              </a:lvl6pPr>
              <a:lvl7pPr marL="2971800" indent="-228600" eaLnBrk="0" fontAlgn="base" hangingPunct="0">
                <a:spcBef>
                  <a:spcPct val="0"/>
                </a:spcBef>
                <a:spcAft>
                  <a:spcPct val="0"/>
                </a:spcAft>
                <a:defRPr sz="2400" b="1">
                  <a:solidFill>
                    <a:schemeClr val="tx1"/>
                  </a:solidFill>
                  <a:latin typeface="Arial" pitchFamily="34" charset="0"/>
                </a:defRPr>
              </a:lvl7pPr>
              <a:lvl8pPr marL="3429000" indent="-228600" eaLnBrk="0" fontAlgn="base" hangingPunct="0">
                <a:spcBef>
                  <a:spcPct val="0"/>
                </a:spcBef>
                <a:spcAft>
                  <a:spcPct val="0"/>
                </a:spcAft>
                <a:defRPr sz="2400" b="1">
                  <a:solidFill>
                    <a:schemeClr val="tx1"/>
                  </a:solidFill>
                  <a:latin typeface="Arial" pitchFamily="34" charset="0"/>
                </a:defRPr>
              </a:lvl8pPr>
              <a:lvl9pPr marL="3886200" indent="-228600" eaLnBrk="0" fontAlgn="base" hangingPunct="0">
                <a:spcBef>
                  <a:spcPct val="0"/>
                </a:spcBef>
                <a:spcAft>
                  <a:spcPct val="0"/>
                </a:spcAft>
                <a:defRPr sz="2400" b="1">
                  <a:solidFill>
                    <a:schemeClr val="tx1"/>
                  </a:solidFill>
                  <a:latin typeface="Arial" pitchFamily="34" charset="0"/>
                </a:defRPr>
              </a:lvl9pPr>
            </a:lstStyle>
            <a:p>
              <a:pPr eaLnBrk="1" hangingPunct="1"/>
              <a:endParaRPr lang="en-US" altLang="en-US"/>
            </a:p>
          </p:txBody>
        </p:sp>
        <p:sp>
          <p:nvSpPr>
            <p:cNvPr id="29" name="TextBox 5"/>
            <p:cNvSpPr txBox="1">
              <a:spLocks noChangeArrowheads="1"/>
            </p:cNvSpPr>
            <p:nvPr/>
          </p:nvSpPr>
          <p:spPr bwMode="auto">
            <a:xfrm>
              <a:off x="3313295" y="5796947"/>
              <a:ext cx="2509815"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har char="•"/>
                <a:defRPr sz="3200">
                  <a:solidFill>
                    <a:schemeClr val="tx1"/>
                  </a:solidFill>
                  <a:latin typeface="Arial" pitchFamily="34" charset="0"/>
                </a:defRPr>
              </a:lvl1pPr>
              <a:lvl2pPr marL="742950" indent="-285750" eaLnBrk="0" hangingPunct="0">
                <a:spcBef>
                  <a:spcPct val="20000"/>
                </a:spcBef>
                <a:buChar char="–"/>
                <a:defRPr sz="2800">
                  <a:solidFill>
                    <a:schemeClr val="tx1"/>
                  </a:solidFill>
                  <a:latin typeface="Arial" pitchFamily="34" charset="0"/>
                </a:defRPr>
              </a:lvl2pPr>
              <a:lvl3pPr marL="1143000" indent="-228600" eaLnBrk="0" hangingPunct="0">
                <a:spcBef>
                  <a:spcPct val="20000"/>
                </a:spcBef>
                <a:buChar char="•"/>
                <a:defRPr sz="2400">
                  <a:solidFill>
                    <a:schemeClr val="tx1"/>
                  </a:solidFill>
                  <a:latin typeface="Arial" pitchFamily="34" charset="0"/>
                </a:defRPr>
              </a:lvl3pPr>
              <a:lvl4pPr marL="1600200" indent="-228600" eaLnBrk="0" hangingPunct="0">
                <a:spcBef>
                  <a:spcPct val="20000"/>
                </a:spcBef>
                <a:buChar char="–"/>
                <a:defRPr sz="2000">
                  <a:solidFill>
                    <a:schemeClr val="tx1"/>
                  </a:solidFill>
                  <a:latin typeface="Arial" pitchFamily="34" charset="0"/>
                </a:defRPr>
              </a:lvl4pPr>
              <a:lvl5pPr marL="2057400" indent="-228600" eaLnBrk="0" hangingPunct="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algn="ctr" eaLnBrk="1" hangingPunct="1">
                <a:spcBef>
                  <a:spcPct val="0"/>
                </a:spcBef>
                <a:buFontTx/>
                <a:buNone/>
              </a:pPr>
              <a:r>
                <a:rPr lang="en-US" altLang="en-US" sz="1800" b="1" smtClean="0">
                  <a:solidFill>
                    <a:schemeClr val="bg1"/>
                  </a:solidFill>
                </a:rPr>
                <a:t>Dynamical systems modeling using GRNmap</a:t>
              </a:r>
              <a:endParaRPr lang="en-US" altLang="en-US" sz="1800" b="1" dirty="0">
                <a:solidFill>
                  <a:schemeClr val="bg1"/>
                </a:solidFill>
              </a:endParaRPr>
            </a:p>
          </p:txBody>
        </p:sp>
      </p:grpSp>
      <p:grpSp>
        <p:nvGrpSpPr>
          <p:cNvPr id="8" name="Group 7"/>
          <p:cNvGrpSpPr/>
          <p:nvPr/>
        </p:nvGrpSpPr>
        <p:grpSpPr>
          <a:xfrm>
            <a:off x="539706" y="4545708"/>
            <a:ext cx="2509815" cy="923619"/>
            <a:chOff x="534387" y="4504947"/>
            <a:chExt cx="2509815" cy="923619"/>
          </a:xfrm>
        </p:grpSpPr>
        <p:sp>
          <p:nvSpPr>
            <p:cNvPr id="31" name="Rounded Rectangle 1"/>
            <p:cNvSpPr>
              <a:spLocks noChangeArrowheads="1"/>
            </p:cNvSpPr>
            <p:nvPr/>
          </p:nvSpPr>
          <p:spPr bwMode="auto">
            <a:xfrm>
              <a:off x="534387" y="4504947"/>
              <a:ext cx="2509815" cy="923619"/>
            </a:xfrm>
            <a:prstGeom prst="roundRect">
              <a:avLst>
                <a:gd name="adj" fmla="val 16667"/>
              </a:avLst>
            </a:prstGeom>
            <a:solidFill>
              <a:srgbClr val="16693F"/>
            </a:solidFill>
            <a:ln>
              <a:noFill/>
            </a:ln>
            <a:extLst/>
          </p:spPr>
          <p:txBody>
            <a:bodyPr/>
            <a:lstStyle>
              <a:lvl1pPr eaLnBrk="0" hangingPunct="0">
                <a:defRPr sz="2400" b="1">
                  <a:solidFill>
                    <a:schemeClr val="tx1"/>
                  </a:solidFill>
                  <a:latin typeface="Arial" pitchFamily="34" charset="0"/>
                </a:defRPr>
              </a:lvl1pPr>
              <a:lvl2pPr marL="742950" indent="-285750" eaLnBrk="0" hangingPunct="0">
                <a:defRPr sz="2400" b="1">
                  <a:solidFill>
                    <a:schemeClr val="tx1"/>
                  </a:solidFill>
                  <a:latin typeface="Arial" pitchFamily="34" charset="0"/>
                </a:defRPr>
              </a:lvl2pPr>
              <a:lvl3pPr marL="1143000" indent="-228600" eaLnBrk="0" hangingPunct="0">
                <a:defRPr sz="2400" b="1">
                  <a:solidFill>
                    <a:schemeClr val="tx1"/>
                  </a:solidFill>
                  <a:latin typeface="Arial" pitchFamily="34" charset="0"/>
                </a:defRPr>
              </a:lvl3pPr>
              <a:lvl4pPr marL="1600200" indent="-228600" eaLnBrk="0" hangingPunct="0">
                <a:defRPr sz="2400" b="1">
                  <a:solidFill>
                    <a:schemeClr val="tx1"/>
                  </a:solidFill>
                  <a:latin typeface="Arial" pitchFamily="34" charset="0"/>
                </a:defRPr>
              </a:lvl4pPr>
              <a:lvl5pPr marL="2057400" indent="-228600" eaLnBrk="0" hangingPunct="0">
                <a:defRPr sz="2400" b="1">
                  <a:solidFill>
                    <a:schemeClr val="tx1"/>
                  </a:solidFill>
                  <a:latin typeface="Arial" pitchFamily="34" charset="0"/>
                </a:defRPr>
              </a:lvl5pPr>
              <a:lvl6pPr marL="2514600" indent="-228600" eaLnBrk="0" fontAlgn="base" hangingPunct="0">
                <a:spcBef>
                  <a:spcPct val="0"/>
                </a:spcBef>
                <a:spcAft>
                  <a:spcPct val="0"/>
                </a:spcAft>
                <a:defRPr sz="2400" b="1">
                  <a:solidFill>
                    <a:schemeClr val="tx1"/>
                  </a:solidFill>
                  <a:latin typeface="Arial" pitchFamily="34" charset="0"/>
                </a:defRPr>
              </a:lvl6pPr>
              <a:lvl7pPr marL="2971800" indent="-228600" eaLnBrk="0" fontAlgn="base" hangingPunct="0">
                <a:spcBef>
                  <a:spcPct val="0"/>
                </a:spcBef>
                <a:spcAft>
                  <a:spcPct val="0"/>
                </a:spcAft>
                <a:defRPr sz="2400" b="1">
                  <a:solidFill>
                    <a:schemeClr val="tx1"/>
                  </a:solidFill>
                  <a:latin typeface="Arial" pitchFamily="34" charset="0"/>
                </a:defRPr>
              </a:lvl7pPr>
              <a:lvl8pPr marL="3429000" indent="-228600" eaLnBrk="0" fontAlgn="base" hangingPunct="0">
                <a:spcBef>
                  <a:spcPct val="0"/>
                </a:spcBef>
                <a:spcAft>
                  <a:spcPct val="0"/>
                </a:spcAft>
                <a:defRPr sz="2400" b="1">
                  <a:solidFill>
                    <a:schemeClr val="tx1"/>
                  </a:solidFill>
                  <a:latin typeface="Arial" pitchFamily="34" charset="0"/>
                </a:defRPr>
              </a:lvl8pPr>
              <a:lvl9pPr marL="3886200" indent="-228600" eaLnBrk="0" fontAlgn="base" hangingPunct="0">
                <a:spcBef>
                  <a:spcPct val="0"/>
                </a:spcBef>
                <a:spcAft>
                  <a:spcPct val="0"/>
                </a:spcAft>
                <a:defRPr sz="2400" b="1">
                  <a:solidFill>
                    <a:schemeClr val="tx1"/>
                  </a:solidFill>
                  <a:latin typeface="Arial" pitchFamily="34" charset="0"/>
                </a:defRPr>
              </a:lvl9pPr>
            </a:lstStyle>
            <a:p>
              <a:pPr eaLnBrk="1" hangingPunct="1"/>
              <a:endParaRPr lang="en-US" altLang="en-US"/>
            </a:p>
          </p:txBody>
        </p:sp>
        <p:sp>
          <p:nvSpPr>
            <p:cNvPr id="32" name="TextBox 5"/>
            <p:cNvSpPr txBox="1">
              <a:spLocks noChangeArrowheads="1"/>
            </p:cNvSpPr>
            <p:nvPr/>
          </p:nvSpPr>
          <p:spPr bwMode="auto">
            <a:xfrm>
              <a:off x="637563" y="4505091"/>
              <a:ext cx="2303463"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pitchFamily="34" charset="0"/>
                </a:defRPr>
              </a:lvl1pPr>
              <a:lvl2pPr marL="742950" indent="-285750" eaLnBrk="0" hangingPunct="0">
                <a:spcBef>
                  <a:spcPct val="20000"/>
                </a:spcBef>
                <a:buChar char="–"/>
                <a:defRPr sz="2800">
                  <a:solidFill>
                    <a:schemeClr val="tx1"/>
                  </a:solidFill>
                  <a:latin typeface="Arial" pitchFamily="34" charset="0"/>
                </a:defRPr>
              </a:lvl2pPr>
              <a:lvl3pPr marL="1143000" indent="-228600" eaLnBrk="0" hangingPunct="0">
                <a:spcBef>
                  <a:spcPct val="20000"/>
                </a:spcBef>
                <a:buChar char="•"/>
                <a:defRPr sz="2400">
                  <a:solidFill>
                    <a:schemeClr val="tx1"/>
                  </a:solidFill>
                  <a:latin typeface="Arial" pitchFamily="34" charset="0"/>
                </a:defRPr>
              </a:lvl3pPr>
              <a:lvl4pPr marL="1600200" indent="-228600" eaLnBrk="0" hangingPunct="0">
                <a:spcBef>
                  <a:spcPct val="20000"/>
                </a:spcBef>
                <a:buChar char="–"/>
                <a:defRPr sz="2000">
                  <a:solidFill>
                    <a:schemeClr val="tx1"/>
                  </a:solidFill>
                  <a:latin typeface="Arial" pitchFamily="34" charset="0"/>
                </a:defRPr>
              </a:lvl4pPr>
              <a:lvl5pPr marL="2057400" indent="-228600" eaLnBrk="0" hangingPunct="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algn="ctr" eaLnBrk="1" hangingPunct="1">
                <a:spcBef>
                  <a:spcPct val="0"/>
                </a:spcBef>
                <a:buFontTx/>
                <a:buNone/>
              </a:pPr>
              <a:r>
                <a:rPr lang="en-US" altLang="en-US" sz="1800" b="1" smtClean="0">
                  <a:solidFill>
                    <a:schemeClr val="bg1"/>
                  </a:solidFill>
                </a:rPr>
                <a:t>Visualization of  modeling results using GRNsight</a:t>
              </a:r>
              <a:endParaRPr lang="en-US" altLang="en-US" sz="1800" b="1" dirty="0">
                <a:solidFill>
                  <a:schemeClr val="bg1"/>
                </a:solidFill>
              </a:endParaRPr>
            </a:p>
          </p:txBody>
        </p:sp>
      </p:grpSp>
      <p:cxnSp>
        <p:nvCxnSpPr>
          <p:cNvPr id="47" name="Straight Arrow Connector 46"/>
          <p:cNvCxnSpPr/>
          <p:nvPr/>
        </p:nvCxnSpPr>
        <p:spPr bwMode="auto">
          <a:xfrm flipH="1">
            <a:off x="6182623" y="5621097"/>
            <a:ext cx="1130300" cy="685800"/>
          </a:xfrm>
          <a:prstGeom prst="straightConnector1">
            <a:avLst/>
          </a:prstGeom>
          <a:ln w="57150">
            <a:solidFill>
              <a:schemeClr val="tx1"/>
            </a:solidFill>
            <a:headEnd type="none" w="med" len="med"/>
            <a:tailEnd type="arrow"/>
          </a:ln>
          <a:extLst/>
        </p:spPr>
        <p:style>
          <a:lnRef idx="1">
            <a:schemeClr val="dk1"/>
          </a:lnRef>
          <a:fillRef idx="0">
            <a:schemeClr val="dk1"/>
          </a:fillRef>
          <a:effectRef idx="0">
            <a:schemeClr val="dk1"/>
          </a:effectRef>
          <a:fontRef idx="minor">
            <a:schemeClr val="tx1"/>
          </a:fontRef>
        </p:style>
      </p:cxnSp>
      <p:pic>
        <p:nvPicPr>
          <p:cNvPr id="51" name="Picture 2" descr="figure01a"/>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3591249" y="4305930"/>
            <a:ext cx="1978203" cy="14836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 name="Picture 2" descr="ColdShockArrays"/>
          <p:cNvPicPr>
            <a:picLocks noChangeAspect="1" noChangeArrowheads="1"/>
          </p:cNvPicPr>
          <p:nvPr/>
        </p:nvPicPr>
        <p:blipFill rotWithShape="1">
          <a:blip r:embed="rId3" cstate="email">
            <a:extLst>
              <a:ext uri="{28A0092B-C50C-407E-A947-70E740481C1C}">
                <a14:useLocalDpi xmlns:a14="http://schemas.microsoft.com/office/drawing/2010/main" val="0"/>
              </a:ext>
            </a:extLst>
          </a:blip>
          <a:srcRect l="49284" t="26373" r="23117" b="44420"/>
          <a:stretch/>
        </p:blipFill>
        <p:spPr bwMode="auto">
          <a:xfrm>
            <a:off x="3795833" y="2323753"/>
            <a:ext cx="1598948" cy="12771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 name="Picture 52"/>
          <p:cNvPicPr/>
          <p:nvPr/>
        </p:nvPicPr>
        <p:blipFill rotWithShape="1">
          <a:blip r:embed="rId4"/>
          <a:srcRect l="2236" t="13149" r="4919" b="13625"/>
          <a:stretch/>
        </p:blipFill>
        <p:spPr>
          <a:xfrm>
            <a:off x="7202082" y="1222149"/>
            <a:ext cx="1858009" cy="1099053"/>
          </a:xfrm>
          <a:prstGeom prst="rect">
            <a:avLst/>
          </a:prstGeom>
        </p:spPr>
      </p:pic>
      <p:pic>
        <p:nvPicPr>
          <p:cNvPr id="54" name="Picture 53"/>
          <p:cNvPicPr>
            <a:picLocks noChangeAspect="1"/>
          </p:cNvPicPr>
          <p:nvPr/>
        </p:nvPicPr>
        <p:blipFill rotWithShape="1">
          <a:blip r:embed="rId5"/>
          <a:srcRect l="19671" t="8977" r="944" b="10451"/>
          <a:stretch/>
        </p:blipFill>
        <p:spPr>
          <a:xfrm>
            <a:off x="20369" y="5680093"/>
            <a:ext cx="2052980" cy="1168343"/>
          </a:xfrm>
          <a:prstGeom prst="rect">
            <a:avLst/>
          </a:prstGeom>
        </p:spPr>
      </p:pic>
      <p:cxnSp>
        <p:nvCxnSpPr>
          <p:cNvPr id="48" name="Straight Arrow Connector 47"/>
          <p:cNvCxnSpPr/>
          <p:nvPr/>
        </p:nvCxnSpPr>
        <p:spPr bwMode="auto">
          <a:xfrm flipH="1" flipV="1">
            <a:off x="1954108" y="5621097"/>
            <a:ext cx="1130300" cy="685800"/>
          </a:xfrm>
          <a:prstGeom prst="straightConnector1">
            <a:avLst/>
          </a:prstGeom>
          <a:ln w="57150">
            <a:solidFill>
              <a:schemeClr val="tx1"/>
            </a:solidFill>
            <a:headEnd type="none" w="med" len="med"/>
            <a:tailEnd type="arrow"/>
          </a:ln>
          <a:ex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2502103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p:cNvPicPr>
            <a:picLocks noChangeAspect="1"/>
          </p:cNvPicPr>
          <p:nvPr/>
        </p:nvPicPr>
        <p:blipFill rotWithShape="1">
          <a:blip r:embed="rId3"/>
          <a:srcRect l="25247" t="21381" r="19134" b="12872"/>
          <a:stretch/>
        </p:blipFill>
        <p:spPr>
          <a:xfrm>
            <a:off x="6384826" y="2480221"/>
            <a:ext cx="2646867" cy="1720818"/>
          </a:xfrm>
          <a:prstGeom prst="rect">
            <a:avLst/>
          </a:prstGeom>
          <a:ln>
            <a:noFill/>
          </a:ln>
        </p:spPr>
      </p:pic>
      <p:sp>
        <p:nvSpPr>
          <p:cNvPr id="2" name="Title 1"/>
          <p:cNvSpPr>
            <a:spLocks noGrp="1"/>
          </p:cNvSpPr>
          <p:nvPr>
            <p:ph type="title"/>
          </p:nvPr>
        </p:nvSpPr>
        <p:spPr/>
        <p:txBody>
          <a:bodyPr>
            <a:normAutofit/>
          </a:bodyPr>
          <a:lstStyle/>
          <a:p>
            <a:r>
              <a:rPr lang="en-US" dirty="0" smtClean="0"/>
              <a:t>Introduction: Data Visualization</a:t>
            </a:r>
            <a:endParaRPr lang="en-US" dirty="0"/>
          </a:p>
        </p:txBody>
      </p:sp>
      <p:pic>
        <p:nvPicPr>
          <p:cNvPr id="20" name="Content Placeholder 1"/>
          <p:cNvPicPr>
            <a:picLocks noChangeAspect="1"/>
          </p:cNvPicPr>
          <p:nvPr/>
        </p:nvPicPr>
        <p:blipFill rotWithShape="1">
          <a:blip r:embed="rId4" cstate="email">
            <a:extLst>
              <a:ext uri="{28A0092B-C50C-407E-A947-70E740481C1C}">
                <a14:useLocalDpi xmlns:a14="http://schemas.microsoft.com/office/drawing/2010/main" val="0"/>
              </a:ext>
            </a:extLst>
          </a:blip>
          <a:srcRect r="44792"/>
          <a:stretch/>
        </p:blipFill>
        <p:spPr>
          <a:xfrm>
            <a:off x="3134119" y="2583465"/>
            <a:ext cx="2560403" cy="1600453"/>
          </a:xfrm>
          <a:prstGeom prst="rect">
            <a:avLst/>
          </a:prstGeom>
        </p:spPr>
      </p:pic>
      <p:pic>
        <p:nvPicPr>
          <p:cNvPr id="21" name="Picture 2" descr="ColdShockArrays"/>
          <p:cNvPicPr>
            <a:picLocks noChangeAspect="1" noChangeArrowheads="1"/>
          </p:cNvPicPr>
          <p:nvPr/>
        </p:nvPicPr>
        <p:blipFill rotWithShape="1">
          <a:blip r:embed="rId5" cstate="email">
            <a:extLst>
              <a:ext uri="{28A0092B-C50C-407E-A947-70E740481C1C}">
                <a14:useLocalDpi xmlns:a14="http://schemas.microsoft.com/office/drawing/2010/main" val="0"/>
              </a:ext>
            </a:extLst>
          </a:blip>
          <a:srcRect l="49284" t="26373" r="23117" b="44420"/>
          <a:stretch/>
        </p:blipFill>
        <p:spPr bwMode="auto">
          <a:xfrm>
            <a:off x="272820" y="2562367"/>
            <a:ext cx="2113497" cy="1688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p:cNvSpPr/>
          <p:nvPr/>
        </p:nvSpPr>
        <p:spPr>
          <a:xfrm>
            <a:off x="6710828" y="4349347"/>
            <a:ext cx="2433172" cy="338554"/>
          </a:xfrm>
          <a:prstGeom prst="rect">
            <a:avLst/>
          </a:prstGeom>
        </p:spPr>
        <p:txBody>
          <a:bodyPr wrap="square">
            <a:spAutoFit/>
          </a:bodyPr>
          <a:lstStyle/>
          <a:p>
            <a:r>
              <a:rPr lang="en-US" sz="1600" smtClean="0"/>
              <a:t>GRNsight visualization</a:t>
            </a:r>
            <a:endParaRPr lang="en-US" sz="1600" dirty="0" smtClean="0"/>
          </a:p>
        </p:txBody>
      </p:sp>
      <p:sp>
        <p:nvSpPr>
          <p:cNvPr id="17" name="TextBox 16"/>
          <p:cNvSpPr txBox="1"/>
          <p:nvPr/>
        </p:nvSpPr>
        <p:spPr>
          <a:xfrm>
            <a:off x="310294" y="4180991"/>
            <a:ext cx="2114826" cy="584775"/>
          </a:xfrm>
          <a:prstGeom prst="rect">
            <a:avLst/>
          </a:prstGeom>
          <a:noFill/>
        </p:spPr>
        <p:txBody>
          <a:bodyPr wrap="square" rtlCol="0">
            <a:spAutoFit/>
          </a:bodyPr>
          <a:lstStyle/>
          <a:p>
            <a:pPr algn="ctr"/>
            <a:r>
              <a:rPr lang="en-US" sz="1600" dirty="0" smtClean="0"/>
              <a:t>DNA microarray experiments</a:t>
            </a:r>
            <a:endParaRPr lang="en-US" sz="1600" dirty="0"/>
          </a:p>
        </p:txBody>
      </p:sp>
      <p:sp>
        <p:nvSpPr>
          <p:cNvPr id="18" name="TextBox 17"/>
          <p:cNvSpPr txBox="1"/>
          <p:nvPr/>
        </p:nvSpPr>
        <p:spPr>
          <a:xfrm>
            <a:off x="3018864" y="4325733"/>
            <a:ext cx="2772218" cy="338554"/>
          </a:xfrm>
          <a:prstGeom prst="rect">
            <a:avLst/>
          </a:prstGeom>
          <a:noFill/>
        </p:spPr>
        <p:txBody>
          <a:bodyPr wrap="square" rtlCol="0">
            <a:spAutoFit/>
          </a:bodyPr>
          <a:lstStyle/>
          <a:p>
            <a:pPr algn="ctr"/>
            <a:r>
              <a:rPr lang="en-US" sz="1600" dirty="0" err="1" smtClean="0"/>
              <a:t>GRNmap</a:t>
            </a:r>
            <a:r>
              <a:rPr lang="en-US" sz="1600" dirty="0" smtClean="0"/>
              <a:t> modeling output</a:t>
            </a:r>
            <a:endParaRPr lang="en-US" sz="1600" dirty="0"/>
          </a:p>
        </p:txBody>
      </p:sp>
      <p:sp>
        <p:nvSpPr>
          <p:cNvPr id="40" name="Down Arrow 39"/>
          <p:cNvSpPr/>
          <p:nvPr/>
        </p:nvSpPr>
        <p:spPr>
          <a:xfrm rot="16200000">
            <a:off x="2608010" y="3089608"/>
            <a:ext cx="365348" cy="571873"/>
          </a:xfrm>
          <a:prstGeom prst="downArrow">
            <a:avLst>
              <a:gd name="adj1" fmla="val 50000"/>
              <a:gd name="adj2" fmla="val 53382"/>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1429051" y="1607680"/>
            <a:ext cx="6427694" cy="646331"/>
          </a:xfrm>
          <a:prstGeom prst="rect">
            <a:avLst/>
          </a:prstGeom>
          <a:noFill/>
        </p:spPr>
        <p:txBody>
          <a:bodyPr wrap="square" rtlCol="0">
            <a:spAutoFit/>
          </a:bodyPr>
          <a:lstStyle/>
          <a:p>
            <a:pPr algn="ctr"/>
            <a:r>
              <a:rPr lang="en-US" i="1" dirty="0" smtClean="0"/>
              <a:t>How do we understand complex relationships in gene regulatory network (GRN) data?</a:t>
            </a:r>
            <a:endParaRPr lang="en-US" i="1" dirty="0"/>
          </a:p>
        </p:txBody>
      </p:sp>
      <p:sp>
        <p:nvSpPr>
          <p:cNvPr id="15" name="Down Arrow 14"/>
          <p:cNvSpPr/>
          <p:nvPr/>
        </p:nvSpPr>
        <p:spPr>
          <a:xfrm rot="16200000">
            <a:off x="5868618" y="3089609"/>
            <a:ext cx="365348" cy="571873"/>
          </a:xfrm>
          <a:prstGeom prst="downArrow">
            <a:avLst>
              <a:gd name="adj1" fmla="val 50000"/>
              <a:gd name="adj2" fmla="val 53382"/>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Curved Connector 4"/>
          <p:cNvCxnSpPr>
            <a:stCxn id="6" idx="2"/>
            <a:endCxn id="17" idx="2"/>
          </p:cNvCxnSpPr>
          <p:nvPr/>
        </p:nvCxnSpPr>
        <p:spPr>
          <a:xfrm rot="5400000">
            <a:off x="4608629" y="1446980"/>
            <a:ext cx="77865" cy="6559707"/>
          </a:xfrm>
          <a:prstGeom prst="curvedConnector3">
            <a:avLst>
              <a:gd name="adj1" fmla="val 445394"/>
            </a:avLst>
          </a:prstGeom>
          <a:ln w="69850">
            <a:tailEnd type="triangle"/>
          </a:ln>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rot="5400000">
            <a:off x="4200372" y="1694235"/>
            <a:ext cx="894377" cy="85197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000" b="1" dirty="0"/>
              <a:t>GRNsight</a:t>
            </a:r>
            <a:r>
              <a:rPr lang="en-US" sz="2000" dirty="0"/>
              <a:t> is a web application optimized </a:t>
            </a:r>
            <a:r>
              <a:rPr lang="en-US" sz="2000" dirty="0" smtClean="0"/>
              <a:t>for small graphs </a:t>
            </a:r>
            <a:r>
              <a:rPr lang="en-US" sz="2000" dirty="0"/>
              <a:t>which produces easily interpretable visualizations.</a:t>
            </a:r>
            <a:endParaRPr lang="en-US" sz="2000" dirty="0"/>
          </a:p>
        </p:txBody>
      </p:sp>
    </p:spTree>
    <p:extLst>
      <p:ext uri="{BB962C8B-B14F-4D97-AF65-F5344CB8AC3E}">
        <p14:creationId xmlns:p14="http://schemas.microsoft.com/office/powerpoint/2010/main" val="1744819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7" grpId="0"/>
      <p:bldP spid="18" grpId="0"/>
      <p:bldP spid="40" grpId="0" animBg="1"/>
      <p:bldP spid="15" grpId="0" animBg="1"/>
      <p:bldP spid="23"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3222690" y="1371002"/>
            <a:ext cx="2786477" cy="934104"/>
            <a:chOff x="3063195" y="1371002"/>
            <a:chExt cx="2786477" cy="934104"/>
          </a:xfrm>
        </p:grpSpPr>
        <p:sp>
          <p:nvSpPr>
            <p:cNvPr id="14361" name="Rounded Rectangle 1"/>
            <p:cNvSpPr>
              <a:spLocks noChangeArrowheads="1"/>
            </p:cNvSpPr>
            <p:nvPr/>
          </p:nvSpPr>
          <p:spPr bwMode="auto">
            <a:xfrm>
              <a:off x="3201526" y="1381487"/>
              <a:ext cx="2509815" cy="923619"/>
            </a:xfrm>
            <a:prstGeom prst="roundRect">
              <a:avLst>
                <a:gd name="adj" fmla="val 16667"/>
              </a:avLst>
            </a:prstGeom>
            <a:solidFill>
              <a:srgbClr val="16693F"/>
            </a:solidFill>
            <a:ln>
              <a:noFill/>
            </a:ln>
            <a:extLst/>
          </p:spPr>
          <p:txBody>
            <a:bodyPr/>
            <a:lstStyle>
              <a:lvl1pPr eaLnBrk="0" hangingPunct="0">
                <a:defRPr sz="2400" b="1">
                  <a:solidFill>
                    <a:schemeClr val="tx1"/>
                  </a:solidFill>
                  <a:latin typeface="Arial" pitchFamily="34" charset="0"/>
                </a:defRPr>
              </a:lvl1pPr>
              <a:lvl2pPr marL="742950" indent="-285750" eaLnBrk="0" hangingPunct="0">
                <a:defRPr sz="2400" b="1">
                  <a:solidFill>
                    <a:schemeClr val="tx1"/>
                  </a:solidFill>
                  <a:latin typeface="Arial" pitchFamily="34" charset="0"/>
                </a:defRPr>
              </a:lvl2pPr>
              <a:lvl3pPr marL="1143000" indent="-228600" eaLnBrk="0" hangingPunct="0">
                <a:defRPr sz="2400" b="1">
                  <a:solidFill>
                    <a:schemeClr val="tx1"/>
                  </a:solidFill>
                  <a:latin typeface="Arial" pitchFamily="34" charset="0"/>
                </a:defRPr>
              </a:lvl3pPr>
              <a:lvl4pPr marL="1600200" indent="-228600" eaLnBrk="0" hangingPunct="0">
                <a:defRPr sz="2400" b="1">
                  <a:solidFill>
                    <a:schemeClr val="tx1"/>
                  </a:solidFill>
                  <a:latin typeface="Arial" pitchFamily="34" charset="0"/>
                </a:defRPr>
              </a:lvl4pPr>
              <a:lvl5pPr marL="2057400" indent="-228600" eaLnBrk="0" hangingPunct="0">
                <a:defRPr sz="2400" b="1">
                  <a:solidFill>
                    <a:schemeClr val="tx1"/>
                  </a:solidFill>
                  <a:latin typeface="Arial" pitchFamily="34" charset="0"/>
                </a:defRPr>
              </a:lvl5pPr>
              <a:lvl6pPr marL="2514600" indent="-228600" eaLnBrk="0" fontAlgn="base" hangingPunct="0">
                <a:spcBef>
                  <a:spcPct val="0"/>
                </a:spcBef>
                <a:spcAft>
                  <a:spcPct val="0"/>
                </a:spcAft>
                <a:defRPr sz="2400" b="1">
                  <a:solidFill>
                    <a:schemeClr val="tx1"/>
                  </a:solidFill>
                  <a:latin typeface="Arial" pitchFamily="34" charset="0"/>
                </a:defRPr>
              </a:lvl6pPr>
              <a:lvl7pPr marL="2971800" indent="-228600" eaLnBrk="0" fontAlgn="base" hangingPunct="0">
                <a:spcBef>
                  <a:spcPct val="0"/>
                </a:spcBef>
                <a:spcAft>
                  <a:spcPct val="0"/>
                </a:spcAft>
                <a:defRPr sz="2400" b="1">
                  <a:solidFill>
                    <a:schemeClr val="tx1"/>
                  </a:solidFill>
                  <a:latin typeface="Arial" pitchFamily="34" charset="0"/>
                </a:defRPr>
              </a:lvl7pPr>
              <a:lvl8pPr marL="3429000" indent="-228600" eaLnBrk="0" fontAlgn="base" hangingPunct="0">
                <a:spcBef>
                  <a:spcPct val="0"/>
                </a:spcBef>
                <a:spcAft>
                  <a:spcPct val="0"/>
                </a:spcAft>
                <a:defRPr sz="2400" b="1">
                  <a:solidFill>
                    <a:schemeClr val="tx1"/>
                  </a:solidFill>
                  <a:latin typeface="Arial" pitchFamily="34" charset="0"/>
                </a:defRPr>
              </a:lvl8pPr>
              <a:lvl9pPr marL="3886200" indent="-228600" eaLnBrk="0" fontAlgn="base" hangingPunct="0">
                <a:spcBef>
                  <a:spcPct val="0"/>
                </a:spcBef>
                <a:spcAft>
                  <a:spcPct val="0"/>
                </a:spcAft>
                <a:defRPr sz="2400" b="1">
                  <a:solidFill>
                    <a:schemeClr val="tx1"/>
                  </a:solidFill>
                  <a:latin typeface="Arial" pitchFamily="34" charset="0"/>
                </a:defRPr>
              </a:lvl9pPr>
            </a:lstStyle>
            <a:p>
              <a:pPr eaLnBrk="1" hangingPunct="1"/>
              <a:endParaRPr lang="en-US" altLang="en-US"/>
            </a:p>
          </p:txBody>
        </p:sp>
        <p:sp>
          <p:nvSpPr>
            <p:cNvPr id="14362" name="TextBox 2"/>
            <p:cNvSpPr txBox="1">
              <a:spLocks noChangeArrowheads="1"/>
            </p:cNvSpPr>
            <p:nvPr/>
          </p:nvSpPr>
          <p:spPr bwMode="auto">
            <a:xfrm>
              <a:off x="3063195" y="1371002"/>
              <a:ext cx="2786477"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har char="•"/>
                <a:defRPr sz="3200">
                  <a:solidFill>
                    <a:schemeClr val="tx1"/>
                  </a:solidFill>
                  <a:latin typeface="Arial" pitchFamily="34" charset="0"/>
                </a:defRPr>
              </a:lvl1pPr>
              <a:lvl2pPr marL="742950" indent="-285750" eaLnBrk="0" hangingPunct="0">
                <a:spcBef>
                  <a:spcPct val="20000"/>
                </a:spcBef>
                <a:buChar char="–"/>
                <a:defRPr sz="2800">
                  <a:solidFill>
                    <a:schemeClr val="tx1"/>
                  </a:solidFill>
                  <a:latin typeface="Arial" pitchFamily="34" charset="0"/>
                </a:defRPr>
              </a:lvl2pPr>
              <a:lvl3pPr marL="1143000" indent="-228600" eaLnBrk="0" hangingPunct="0">
                <a:spcBef>
                  <a:spcPct val="20000"/>
                </a:spcBef>
                <a:buChar char="•"/>
                <a:defRPr sz="2400">
                  <a:solidFill>
                    <a:schemeClr val="tx1"/>
                  </a:solidFill>
                  <a:latin typeface="Arial" pitchFamily="34" charset="0"/>
                </a:defRPr>
              </a:lvl3pPr>
              <a:lvl4pPr marL="1600200" indent="-228600" eaLnBrk="0" hangingPunct="0">
                <a:spcBef>
                  <a:spcPct val="20000"/>
                </a:spcBef>
                <a:buChar char="–"/>
                <a:defRPr sz="2000">
                  <a:solidFill>
                    <a:schemeClr val="tx1"/>
                  </a:solidFill>
                  <a:latin typeface="Arial" pitchFamily="34" charset="0"/>
                </a:defRPr>
              </a:lvl4pPr>
              <a:lvl5pPr marL="2057400" indent="-228600" eaLnBrk="0" hangingPunct="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algn="ctr" eaLnBrk="1" hangingPunct="1">
                <a:spcBef>
                  <a:spcPct val="0"/>
                </a:spcBef>
                <a:buFontTx/>
                <a:buNone/>
              </a:pPr>
              <a:r>
                <a:rPr lang="en-US" altLang="en-US" sz="1800" b="1" smtClean="0">
                  <a:solidFill>
                    <a:schemeClr val="bg1"/>
                  </a:solidFill>
                </a:rPr>
                <a:t>Cold shock microarray data from wt and TF deletion strains</a:t>
              </a:r>
              <a:endParaRPr lang="en-US" altLang="en-US" sz="1800" b="1" dirty="0">
                <a:solidFill>
                  <a:schemeClr val="bg1"/>
                </a:solidFill>
              </a:endParaRPr>
            </a:p>
          </p:txBody>
        </p:sp>
      </p:grpSp>
      <p:cxnSp>
        <p:nvCxnSpPr>
          <p:cNvPr id="30" name="Straight Arrow Connector 29"/>
          <p:cNvCxnSpPr/>
          <p:nvPr/>
        </p:nvCxnSpPr>
        <p:spPr bwMode="auto">
          <a:xfrm>
            <a:off x="6182623" y="1842990"/>
            <a:ext cx="1130300" cy="685800"/>
          </a:xfrm>
          <a:prstGeom prst="straightConnector1">
            <a:avLst/>
          </a:prstGeom>
          <a:ln w="57150">
            <a:solidFill>
              <a:schemeClr val="tx1"/>
            </a:solidFill>
            <a:headEnd type="none" w="med" len="med"/>
            <a:tailEnd type="arrow"/>
          </a:ln>
          <a:extLst/>
        </p:spPr>
        <p:style>
          <a:lnRef idx="1">
            <a:schemeClr val="dk1"/>
          </a:lnRef>
          <a:fillRef idx="0">
            <a:schemeClr val="dk1"/>
          </a:fillRef>
          <a:effectRef idx="0">
            <a:schemeClr val="dk1"/>
          </a:effectRef>
          <a:fontRef idx="minor">
            <a:schemeClr val="tx1"/>
          </a:fontRef>
        </p:style>
      </p:cxnSp>
      <p:cxnSp>
        <p:nvCxnSpPr>
          <p:cNvPr id="41" name="Straight Arrow Connector 40"/>
          <p:cNvCxnSpPr/>
          <p:nvPr/>
        </p:nvCxnSpPr>
        <p:spPr bwMode="auto">
          <a:xfrm>
            <a:off x="7472418" y="3781652"/>
            <a:ext cx="0" cy="609600"/>
          </a:xfrm>
          <a:prstGeom prst="straightConnector1">
            <a:avLst/>
          </a:prstGeom>
          <a:ln w="57150">
            <a:solidFill>
              <a:schemeClr val="tx1"/>
            </a:solidFill>
            <a:headEnd type="none" w="med" len="med"/>
            <a:tailEnd type="arrow"/>
          </a:ln>
          <a:extLst/>
        </p:spPr>
        <p:style>
          <a:lnRef idx="1">
            <a:schemeClr val="dk1"/>
          </a:lnRef>
          <a:fillRef idx="0">
            <a:schemeClr val="dk1"/>
          </a:fillRef>
          <a:effectRef idx="0">
            <a:schemeClr val="dk1"/>
          </a:effectRef>
          <a:fontRef idx="minor">
            <a:schemeClr val="tx1"/>
          </a:fontRef>
        </p:style>
      </p:cxnSp>
      <p:sp>
        <p:nvSpPr>
          <p:cNvPr id="25" name="Text Box 4"/>
          <p:cNvSpPr txBox="1">
            <a:spLocks noChangeArrowheads="1"/>
          </p:cNvSpPr>
          <p:nvPr/>
        </p:nvSpPr>
        <p:spPr bwMode="auto">
          <a:xfrm>
            <a:off x="342148" y="369270"/>
            <a:ext cx="8518499" cy="954107"/>
          </a:xfrm>
          <a:prstGeom prst="rect">
            <a:avLst/>
          </a:prstGeom>
          <a:noFill/>
          <a:ln>
            <a:noFill/>
          </a:ln>
        </p:spPr>
        <p:txBody>
          <a:bodyPr wrap="square">
            <a:spAutoFit/>
          </a:bodyPr>
          <a:lstStyle>
            <a:lvl1pPr eaLnBrk="0" hangingPunct="0">
              <a:defRPr sz="2400" b="1">
                <a:solidFill>
                  <a:schemeClr val="tx1"/>
                </a:solidFill>
                <a:latin typeface="Arial" pitchFamily="34" charset="0"/>
              </a:defRPr>
            </a:lvl1pPr>
            <a:lvl2pPr marL="742950" indent="-285750" eaLnBrk="0" hangingPunct="0">
              <a:defRPr sz="2400" b="1">
                <a:solidFill>
                  <a:schemeClr val="tx1"/>
                </a:solidFill>
                <a:latin typeface="Arial" pitchFamily="34" charset="0"/>
              </a:defRPr>
            </a:lvl2pPr>
            <a:lvl3pPr marL="1143000" indent="-228600" eaLnBrk="0" hangingPunct="0">
              <a:defRPr sz="2400" b="1">
                <a:solidFill>
                  <a:schemeClr val="tx1"/>
                </a:solidFill>
                <a:latin typeface="Arial" pitchFamily="34" charset="0"/>
              </a:defRPr>
            </a:lvl3pPr>
            <a:lvl4pPr marL="1600200" indent="-228600" eaLnBrk="0" hangingPunct="0">
              <a:defRPr sz="2400" b="1">
                <a:solidFill>
                  <a:schemeClr val="tx1"/>
                </a:solidFill>
                <a:latin typeface="Arial" pitchFamily="34" charset="0"/>
              </a:defRPr>
            </a:lvl4pPr>
            <a:lvl5pPr marL="2057400" indent="-228600" eaLnBrk="0" hangingPunct="0">
              <a:defRPr sz="2400" b="1">
                <a:solidFill>
                  <a:schemeClr val="tx1"/>
                </a:solidFill>
                <a:latin typeface="Arial" pitchFamily="34" charset="0"/>
              </a:defRPr>
            </a:lvl5pPr>
            <a:lvl6pPr marL="2514600" indent="-228600" eaLnBrk="0" fontAlgn="base" hangingPunct="0">
              <a:spcBef>
                <a:spcPct val="0"/>
              </a:spcBef>
              <a:spcAft>
                <a:spcPct val="0"/>
              </a:spcAft>
              <a:defRPr sz="2400" b="1">
                <a:solidFill>
                  <a:schemeClr val="tx1"/>
                </a:solidFill>
                <a:latin typeface="Arial" pitchFamily="34" charset="0"/>
              </a:defRPr>
            </a:lvl6pPr>
            <a:lvl7pPr marL="2971800" indent="-228600" eaLnBrk="0" fontAlgn="base" hangingPunct="0">
              <a:spcBef>
                <a:spcPct val="0"/>
              </a:spcBef>
              <a:spcAft>
                <a:spcPct val="0"/>
              </a:spcAft>
              <a:defRPr sz="2400" b="1">
                <a:solidFill>
                  <a:schemeClr val="tx1"/>
                </a:solidFill>
                <a:latin typeface="Arial" pitchFamily="34" charset="0"/>
              </a:defRPr>
            </a:lvl7pPr>
            <a:lvl8pPr marL="3429000" indent="-228600" eaLnBrk="0" fontAlgn="base" hangingPunct="0">
              <a:spcBef>
                <a:spcPct val="0"/>
              </a:spcBef>
              <a:spcAft>
                <a:spcPct val="0"/>
              </a:spcAft>
              <a:defRPr sz="2400" b="1">
                <a:solidFill>
                  <a:schemeClr val="tx1"/>
                </a:solidFill>
                <a:latin typeface="Arial" pitchFamily="34" charset="0"/>
              </a:defRPr>
            </a:lvl8pPr>
            <a:lvl9pPr marL="3886200" indent="-228600" eaLnBrk="0" fontAlgn="base" hangingPunct="0">
              <a:spcBef>
                <a:spcPct val="0"/>
              </a:spcBef>
              <a:spcAft>
                <a:spcPct val="0"/>
              </a:spcAft>
              <a:defRPr sz="2400" b="1">
                <a:solidFill>
                  <a:schemeClr val="tx1"/>
                </a:solidFill>
                <a:latin typeface="Arial" pitchFamily="34" charset="0"/>
              </a:defRPr>
            </a:lvl9pPr>
          </a:lstStyle>
          <a:p>
            <a:pPr eaLnBrk="1" hangingPunct="1"/>
            <a:r>
              <a:rPr lang="en-US" altLang="en-US" sz="2800" dirty="0">
                <a:solidFill>
                  <a:srgbClr val="16693F"/>
                </a:solidFill>
              </a:rPr>
              <a:t>Systems Biology Approach </a:t>
            </a:r>
            <a:r>
              <a:rPr lang="en-US" altLang="en-US" sz="2800" dirty="0" smtClean="0">
                <a:solidFill>
                  <a:srgbClr val="16693F"/>
                </a:solidFill>
              </a:rPr>
              <a:t>to Understanding the Regulation of the Cold Shock Response in Yeast</a:t>
            </a:r>
            <a:endParaRPr lang="en-US" altLang="en-US" sz="2800" i="1" dirty="0">
              <a:solidFill>
                <a:srgbClr val="16693F"/>
              </a:solidFill>
            </a:endParaRPr>
          </a:p>
        </p:txBody>
      </p:sp>
      <p:grpSp>
        <p:nvGrpSpPr>
          <p:cNvPr id="5" name="Group 4"/>
          <p:cNvGrpSpPr/>
          <p:nvPr/>
        </p:nvGrpSpPr>
        <p:grpSpPr>
          <a:xfrm>
            <a:off x="6217511" y="2722333"/>
            <a:ext cx="2509815" cy="923619"/>
            <a:chOff x="6194471" y="2800422"/>
            <a:chExt cx="2509815" cy="923619"/>
          </a:xfrm>
        </p:grpSpPr>
        <p:sp>
          <p:nvSpPr>
            <p:cNvPr id="23" name="Rounded Rectangle 1"/>
            <p:cNvSpPr>
              <a:spLocks noChangeArrowheads="1"/>
            </p:cNvSpPr>
            <p:nvPr/>
          </p:nvSpPr>
          <p:spPr bwMode="auto">
            <a:xfrm>
              <a:off x="6194471" y="2800422"/>
              <a:ext cx="2509815" cy="923619"/>
            </a:xfrm>
            <a:prstGeom prst="roundRect">
              <a:avLst>
                <a:gd name="adj" fmla="val 16667"/>
              </a:avLst>
            </a:prstGeom>
            <a:solidFill>
              <a:srgbClr val="16693F"/>
            </a:solidFill>
            <a:ln>
              <a:noFill/>
            </a:ln>
            <a:extLst/>
          </p:spPr>
          <p:txBody>
            <a:bodyPr/>
            <a:lstStyle>
              <a:lvl1pPr eaLnBrk="0" hangingPunct="0">
                <a:defRPr sz="2400" b="1">
                  <a:solidFill>
                    <a:schemeClr val="tx1"/>
                  </a:solidFill>
                  <a:latin typeface="Arial" pitchFamily="34" charset="0"/>
                </a:defRPr>
              </a:lvl1pPr>
              <a:lvl2pPr marL="742950" indent="-285750" eaLnBrk="0" hangingPunct="0">
                <a:defRPr sz="2400" b="1">
                  <a:solidFill>
                    <a:schemeClr val="tx1"/>
                  </a:solidFill>
                  <a:latin typeface="Arial" pitchFamily="34" charset="0"/>
                </a:defRPr>
              </a:lvl2pPr>
              <a:lvl3pPr marL="1143000" indent="-228600" eaLnBrk="0" hangingPunct="0">
                <a:defRPr sz="2400" b="1">
                  <a:solidFill>
                    <a:schemeClr val="tx1"/>
                  </a:solidFill>
                  <a:latin typeface="Arial" pitchFamily="34" charset="0"/>
                </a:defRPr>
              </a:lvl3pPr>
              <a:lvl4pPr marL="1600200" indent="-228600" eaLnBrk="0" hangingPunct="0">
                <a:defRPr sz="2400" b="1">
                  <a:solidFill>
                    <a:schemeClr val="tx1"/>
                  </a:solidFill>
                  <a:latin typeface="Arial" pitchFamily="34" charset="0"/>
                </a:defRPr>
              </a:lvl4pPr>
              <a:lvl5pPr marL="2057400" indent="-228600" eaLnBrk="0" hangingPunct="0">
                <a:defRPr sz="2400" b="1">
                  <a:solidFill>
                    <a:schemeClr val="tx1"/>
                  </a:solidFill>
                  <a:latin typeface="Arial" pitchFamily="34" charset="0"/>
                </a:defRPr>
              </a:lvl5pPr>
              <a:lvl6pPr marL="2514600" indent="-228600" eaLnBrk="0" fontAlgn="base" hangingPunct="0">
                <a:spcBef>
                  <a:spcPct val="0"/>
                </a:spcBef>
                <a:spcAft>
                  <a:spcPct val="0"/>
                </a:spcAft>
                <a:defRPr sz="2400" b="1">
                  <a:solidFill>
                    <a:schemeClr val="tx1"/>
                  </a:solidFill>
                  <a:latin typeface="Arial" pitchFamily="34" charset="0"/>
                </a:defRPr>
              </a:lvl6pPr>
              <a:lvl7pPr marL="2971800" indent="-228600" eaLnBrk="0" fontAlgn="base" hangingPunct="0">
                <a:spcBef>
                  <a:spcPct val="0"/>
                </a:spcBef>
                <a:spcAft>
                  <a:spcPct val="0"/>
                </a:spcAft>
                <a:defRPr sz="2400" b="1">
                  <a:solidFill>
                    <a:schemeClr val="tx1"/>
                  </a:solidFill>
                  <a:latin typeface="Arial" pitchFamily="34" charset="0"/>
                </a:defRPr>
              </a:lvl7pPr>
              <a:lvl8pPr marL="3429000" indent="-228600" eaLnBrk="0" fontAlgn="base" hangingPunct="0">
                <a:spcBef>
                  <a:spcPct val="0"/>
                </a:spcBef>
                <a:spcAft>
                  <a:spcPct val="0"/>
                </a:spcAft>
                <a:defRPr sz="2400" b="1">
                  <a:solidFill>
                    <a:schemeClr val="tx1"/>
                  </a:solidFill>
                  <a:latin typeface="Arial" pitchFamily="34" charset="0"/>
                </a:defRPr>
              </a:lvl8pPr>
              <a:lvl9pPr marL="3886200" indent="-228600" eaLnBrk="0" fontAlgn="base" hangingPunct="0">
                <a:spcBef>
                  <a:spcPct val="0"/>
                </a:spcBef>
                <a:spcAft>
                  <a:spcPct val="0"/>
                </a:spcAft>
                <a:defRPr sz="2400" b="1">
                  <a:solidFill>
                    <a:schemeClr val="tx1"/>
                  </a:solidFill>
                  <a:latin typeface="Arial" pitchFamily="34" charset="0"/>
                </a:defRPr>
              </a:lvl9pPr>
            </a:lstStyle>
            <a:p>
              <a:pPr eaLnBrk="1" hangingPunct="1"/>
              <a:endParaRPr lang="en-US" altLang="en-US"/>
            </a:p>
          </p:txBody>
        </p:sp>
        <p:sp>
          <p:nvSpPr>
            <p:cNvPr id="14360" name="TextBox 5"/>
            <p:cNvSpPr txBox="1">
              <a:spLocks noChangeArrowheads="1"/>
            </p:cNvSpPr>
            <p:nvPr/>
          </p:nvSpPr>
          <p:spPr bwMode="auto">
            <a:xfrm>
              <a:off x="6297647" y="2800566"/>
              <a:ext cx="2303463"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pitchFamily="34" charset="0"/>
                </a:defRPr>
              </a:lvl1pPr>
              <a:lvl2pPr marL="742950" indent="-285750" eaLnBrk="0" hangingPunct="0">
                <a:spcBef>
                  <a:spcPct val="20000"/>
                </a:spcBef>
                <a:buChar char="–"/>
                <a:defRPr sz="2800">
                  <a:solidFill>
                    <a:schemeClr val="tx1"/>
                  </a:solidFill>
                  <a:latin typeface="Arial" pitchFamily="34" charset="0"/>
                </a:defRPr>
              </a:lvl2pPr>
              <a:lvl3pPr marL="1143000" indent="-228600" eaLnBrk="0" hangingPunct="0">
                <a:spcBef>
                  <a:spcPct val="20000"/>
                </a:spcBef>
                <a:buChar char="•"/>
                <a:defRPr sz="2400">
                  <a:solidFill>
                    <a:schemeClr val="tx1"/>
                  </a:solidFill>
                  <a:latin typeface="Arial" pitchFamily="34" charset="0"/>
                </a:defRPr>
              </a:lvl3pPr>
              <a:lvl4pPr marL="1600200" indent="-228600" eaLnBrk="0" hangingPunct="0">
                <a:spcBef>
                  <a:spcPct val="20000"/>
                </a:spcBef>
                <a:buChar char="–"/>
                <a:defRPr sz="2000">
                  <a:solidFill>
                    <a:schemeClr val="tx1"/>
                  </a:solidFill>
                  <a:latin typeface="Arial" pitchFamily="34" charset="0"/>
                </a:defRPr>
              </a:lvl4pPr>
              <a:lvl5pPr marL="2057400" indent="-228600" eaLnBrk="0" hangingPunct="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algn="ctr" eaLnBrk="1" hangingPunct="1">
                <a:spcBef>
                  <a:spcPct val="0"/>
                </a:spcBef>
                <a:buFontTx/>
                <a:buNone/>
              </a:pPr>
              <a:r>
                <a:rPr lang="en-US" altLang="en-US" sz="1800" b="1" smtClean="0">
                  <a:solidFill>
                    <a:schemeClr val="bg1"/>
                  </a:solidFill>
                </a:rPr>
                <a:t>Normalization, statistical analysis, clustering</a:t>
              </a:r>
              <a:endParaRPr lang="en-US" altLang="en-US" sz="1800" b="1" dirty="0">
                <a:solidFill>
                  <a:schemeClr val="bg1"/>
                </a:solidFill>
              </a:endParaRPr>
            </a:p>
          </p:txBody>
        </p:sp>
      </p:grpSp>
      <p:grpSp>
        <p:nvGrpSpPr>
          <p:cNvPr id="11" name="Group 10"/>
          <p:cNvGrpSpPr/>
          <p:nvPr/>
        </p:nvGrpSpPr>
        <p:grpSpPr>
          <a:xfrm>
            <a:off x="6217511" y="4545708"/>
            <a:ext cx="2509815" cy="923619"/>
            <a:chOff x="6217511" y="4545708"/>
            <a:chExt cx="2509815" cy="923619"/>
          </a:xfrm>
        </p:grpSpPr>
        <p:sp>
          <p:nvSpPr>
            <p:cNvPr id="26" name="Rounded Rectangle 1"/>
            <p:cNvSpPr>
              <a:spLocks noChangeArrowheads="1"/>
            </p:cNvSpPr>
            <p:nvPr/>
          </p:nvSpPr>
          <p:spPr bwMode="auto">
            <a:xfrm>
              <a:off x="6217511" y="4545708"/>
              <a:ext cx="2509815" cy="923619"/>
            </a:xfrm>
            <a:prstGeom prst="roundRect">
              <a:avLst>
                <a:gd name="adj" fmla="val 22423"/>
              </a:avLst>
            </a:prstGeom>
            <a:solidFill>
              <a:srgbClr val="16693F"/>
            </a:solidFill>
            <a:ln>
              <a:noFill/>
            </a:ln>
            <a:extLst/>
          </p:spPr>
          <p:txBody>
            <a:bodyPr/>
            <a:lstStyle>
              <a:lvl1pPr eaLnBrk="0" hangingPunct="0">
                <a:defRPr sz="2400" b="1">
                  <a:solidFill>
                    <a:schemeClr val="tx1"/>
                  </a:solidFill>
                  <a:latin typeface="Arial" pitchFamily="34" charset="0"/>
                </a:defRPr>
              </a:lvl1pPr>
              <a:lvl2pPr marL="742950" indent="-285750" eaLnBrk="0" hangingPunct="0">
                <a:defRPr sz="2400" b="1">
                  <a:solidFill>
                    <a:schemeClr val="tx1"/>
                  </a:solidFill>
                  <a:latin typeface="Arial" pitchFamily="34" charset="0"/>
                </a:defRPr>
              </a:lvl2pPr>
              <a:lvl3pPr marL="1143000" indent="-228600" eaLnBrk="0" hangingPunct="0">
                <a:defRPr sz="2400" b="1">
                  <a:solidFill>
                    <a:schemeClr val="tx1"/>
                  </a:solidFill>
                  <a:latin typeface="Arial" pitchFamily="34" charset="0"/>
                </a:defRPr>
              </a:lvl3pPr>
              <a:lvl4pPr marL="1600200" indent="-228600" eaLnBrk="0" hangingPunct="0">
                <a:defRPr sz="2400" b="1">
                  <a:solidFill>
                    <a:schemeClr val="tx1"/>
                  </a:solidFill>
                  <a:latin typeface="Arial" pitchFamily="34" charset="0"/>
                </a:defRPr>
              </a:lvl4pPr>
              <a:lvl5pPr marL="2057400" indent="-228600" eaLnBrk="0" hangingPunct="0">
                <a:defRPr sz="2400" b="1">
                  <a:solidFill>
                    <a:schemeClr val="tx1"/>
                  </a:solidFill>
                  <a:latin typeface="Arial" pitchFamily="34" charset="0"/>
                </a:defRPr>
              </a:lvl5pPr>
              <a:lvl6pPr marL="2514600" indent="-228600" eaLnBrk="0" fontAlgn="base" hangingPunct="0">
                <a:spcBef>
                  <a:spcPct val="0"/>
                </a:spcBef>
                <a:spcAft>
                  <a:spcPct val="0"/>
                </a:spcAft>
                <a:defRPr sz="2400" b="1">
                  <a:solidFill>
                    <a:schemeClr val="tx1"/>
                  </a:solidFill>
                  <a:latin typeface="Arial" pitchFamily="34" charset="0"/>
                </a:defRPr>
              </a:lvl6pPr>
              <a:lvl7pPr marL="2971800" indent="-228600" eaLnBrk="0" fontAlgn="base" hangingPunct="0">
                <a:spcBef>
                  <a:spcPct val="0"/>
                </a:spcBef>
                <a:spcAft>
                  <a:spcPct val="0"/>
                </a:spcAft>
                <a:defRPr sz="2400" b="1">
                  <a:solidFill>
                    <a:schemeClr val="tx1"/>
                  </a:solidFill>
                  <a:latin typeface="Arial" pitchFamily="34" charset="0"/>
                </a:defRPr>
              </a:lvl7pPr>
              <a:lvl8pPr marL="3429000" indent="-228600" eaLnBrk="0" fontAlgn="base" hangingPunct="0">
                <a:spcBef>
                  <a:spcPct val="0"/>
                </a:spcBef>
                <a:spcAft>
                  <a:spcPct val="0"/>
                </a:spcAft>
                <a:defRPr sz="2400" b="1">
                  <a:solidFill>
                    <a:schemeClr val="tx1"/>
                  </a:solidFill>
                  <a:latin typeface="Arial" pitchFamily="34" charset="0"/>
                </a:defRPr>
              </a:lvl8pPr>
              <a:lvl9pPr marL="3886200" indent="-228600" eaLnBrk="0" fontAlgn="base" hangingPunct="0">
                <a:spcBef>
                  <a:spcPct val="0"/>
                </a:spcBef>
                <a:spcAft>
                  <a:spcPct val="0"/>
                </a:spcAft>
                <a:defRPr sz="2400" b="1">
                  <a:solidFill>
                    <a:schemeClr val="tx1"/>
                  </a:solidFill>
                  <a:latin typeface="Arial" pitchFamily="34" charset="0"/>
                </a:defRPr>
              </a:lvl9pPr>
            </a:lstStyle>
            <a:p>
              <a:pPr eaLnBrk="1" hangingPunct="1"/>
              <a:endParaRPr lang="en-US" altLang="en-US"/>
            </a:p>
          </p:txBody>
        </p:sp>
        <p:sp>
          <p:nvSpPr>
            <p:cNvPr id="27" name="TextBox 5"/>
            <p:cNvSpPr txBox="1">
              <a:spLocks noChangeArrowheads="1"/>
            </p:cNvSpPr>
            <p:nvPr/>
          </p:nvSpPr>
          <p:spPr bwMode="auto">
            <a:xfrm>
              <a:off x="6269099" y="4545852"/>
              <a:ext cx="2406639"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har char="•"/>
                <a:defRPr sz="3200">
                  <a:solidFill>
                    <a:schemeClr val="tx1"/>
                  </a:solidFill>
                  <a:latin typeface="Arial" pitchFamily="34" charset="0"/>
                </a:defRPr>
              </a:lvl1pPr>
              <a:lvl2pPr marL="742950" indent="-285750" eaLnBrk="0" hangingPunct="0">
                <a:spcBef>
                  <a:spcPct val="20000"/>
                </a:spcBef>
                <a:buChar char="–"/>
                <a:defRPr sz="2800">
                  <a:solidFill>
                    <a:schemeClr val="tx1"/>
                  </a:solidFill>
                  <a:latin typeface="Arial" pitchFamily="34" charset="0"/>
                </a:defRPr>
              </a:lvl2pPr>
              <a:lvl3pPr marL="1143000" indent="-228600" eaLnBrk="0" hangingPunct="0">
                <a:spcBef>
                  <a:spcPct val="20000"/>
                </a:spcBef>
                <a:buChar char="•"/>
                <a:defRPr sz="2400">
                  <a:solidFill>
                    <a:schemeClr val="tx1"/>
                  </a:solidFill>
                  <a:latin typeface="Arial" pitchFamily="34" charset="0"/>
                </a:defRPr>
              </a:lvl3pPr>
              <a:lvl4pPr marL="1600200" indent="-228600" eaLnBrk="0" hangingPunct="0">
                <a:spcBef>
                  <a:spcPct val="20000"/>
                </a:spcBef>
                <a:buChar char="–"/>
                <a:defRPr sz="2000">
                  <a:solidFill>
                    <a:schemeClr val="tx1"/>
                  </a:solidFill>
                  <a:latin typeface="Arial" pitchFamily="34" charset="0"/>
                </a:defRPr>
              </a:lvl4pPr>
              <a:lvl5pPr marL="2057400" indent="-228600" eaLnBrk="0" hangingPunct="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algn="ctr" eaLnBrk="1" hangingPunct="1">
                <a:spcBef>
                  <a:spcPct val="0"/>
                </a:spcBef>
                <a:buFontTx/>
                <a:buNone/>
              </a:pPr>
              <a:r>
                <a:rPr lang="en-US" altLang="en-US" sz="1800" b="1" smtClean="0">
                  <a:solidFill>
                    <a:schemeClr val="bg1"/>
                  </a:solidFill>
                </a:rPr>
                <a:t>Derivation of gene regulatory networks from YEASTRACT</a:t>
              </a:r>
              <a:endParaRPr lang="en-US" altLang="en-US" sz="1800" b="1" dirty="0">
                <a:solidFill>
                  <a:schemeClr val="bg1"/>
                </a:solidFill>
              </a:endParaRPr>
            </a:p>
          </p:txBody>
        </p:sp>
      </p:grpSp>
      <p:grpSp>
        <p:nvGrpSpPr>
          <p:cNvPr id="7" name="Group 6"/>
          <p:cNvGrpSpPr/>
          <p:nvPr/>
        </p:nvGrpSpPr>
        <p:grpSpPr>
          <a:xfrm>
            <a:off x="3361021" y="5796803"/>
            <a:ext cx="2509815" cy="923619"/>
            <a:chOff x="3313295" y="5796803"/>
            <a:chExt cx="2509815" cy="923619"/>
          </a:xfrm>
        </p:grpSpPr>
        <p:sp>
          <p:nvSpPr>
            <p:cNvPr id="28" name="Rounded Rectangle 1"/>
            <p:cNvSpPr>
              <a:spLocks noChangeArrowheads="1"/>
            </p:cNvSpPr>
            <p:nvPr/>
          </p:nvSpPr>
          <p:spPr bwMode="auto">
            <a:xfrm>
              <a:off x="3313295" y="5796803"/>
              <a:ext cx="2509815" cy="923619"/>
            </a:xfrm>
            <a:prstGeom prst="roundRect">
              <a:avLst>
                <a:gd name="adj" fmla="val 16667"/>
              </a:avLst>
            </a:prstGeom>
            <a:solidFill>
              <a:srgbClr val="16693F"/>
            </a:solidFill>
            <a:ln>
              <a:noFill/>
            </a:ln>
            <a:extLst/>
          </p:spPr>
          <p:txBody>
            <a:bodyPr/>
            <a:lstStyle>
              <a:lvl1pPr eaLnBrk="0" hangingPunct="0">
                <a:defRPr sz="2400" b="1">
                  <a:solidFill>
                    <a:schemeClr val="tx1"/>
                  </a:solidFill>
                  <a:latin typeface="Arial" pitchFamily="34" charset="0"/>
                </a:defRPr>
              </a:lvl1pPr>
              <a:lvl2pPr marL="742950" indent="-285750" eaLnBrk="0" hangingPunct="0">
                <a:defRPr sz="2400" b="1">
                  <a:solidFill>
                    <a:schemeClr val="tx1"/>
                  </a:solidFill>
                  <a:latin typeface="Arial" pitchFamily="34" charset="0"/>
                </a:defRPr>
              </a:lvl2pPr>
              <a:lvl3pPr marL="1143000" indent="-228600" eaLnBrk="0" hangingPunct="0">
                <a:defRPr sz="2400" b="1">
                  <a:solidFill>
                    <a:schemeClr val="tx1"/>
                  </a:solidFill>
                  <a:latin typeface="Arial" pitchFamily="34" charset="0"/>
                </a:defRPr>
              </a:lvl3pPr>
              <a:lvl4pPr marL="1600200" indent="-228600" eaLnBrk="0" hangingPunct="0">
                <a:defRPr sz="2400" b="1">
                  <a:solidFill>
                    <a:schemeClr val="tx1"/>
                  </a:solidFill>
                  <a:latin typeface="Arial" pitchFamily="34" charset="0"/>
                </a:defRPr>
              </a:lvl4pPr>
              <a:lvl5pPr marL="2057400" indent="-228600" eaLnBrk="0" hangingPunct="0">
                <a:defRPr sz="2400" b="1">
                  <a:solidFill>
                    <a:schemeClr val="tx1"/>
                  </a:solidFill>
                  <a:latin typeface="Arial" pitchFamily="34" charset="0"/>
                </a:defRPr>
              </a:lvl5pPr>
              <a:lvl6pPr marL="2514600" indent="-228600" eaLnBrk="0" fontAlgn="base" hangingPunct="0">
                <a:spcBef>
                  <a:spcPct val="0"/>
                </a:spcBef>
                <a:spcAft>
                  <a:spcPct val="0"/>
                </a:spcAft>
                <a:defRPr sz="2400" b="1">
                  <a:solidFill>
                    <a:schemeClr val="tx1"/>
                  </a:solidFill>
                  <a:latin typeface="Arial" pitchFamily="34" charset="0"/>
                </a:defRPr>
              </a:lvl6pPr>
              <a:lvl7pPr marL="2971800" indent="-228600" eaLnBrk="0" fontAlgn="base" hangingPunct="0">
                <a:spcBef>
                  <a:spcPct val="0"/>
                </a:spcBef>
                <a:spcAft>
                  <a:spcPct val="0"/>
                </a:spcAft>
                <a:defRPr sz="2400" b="1">
                  <a:solidFill>
                    <a:schemeClr val="tx1"/>
                  </a:solidFill>
                  <a:latin typeface="Arial" pitchFamily="34" charset="0"/>
                </a:defRPr>
              </a:lvl7pPr>
              <a:lvl8pPr marL="3429000" indent="-228600" eaLnBrk="0" fontAlgn="base" hangingPunct="0">
                <a:spcBef>
                  <a:spcPct val="0"/>
                </a:spcBef>
                <a:spcAft>
                  <a:spcPct val="0"/>
                </a:spcAft>
                <a:defRPr sz="2400" b="1">
                  <a:solidFill>
                    <a:schemeClr val="tx1"/>
                  </a:solidFill>
                  <a:latin typeface="Arial" pitchFamily="34" charset="0"/>
                </a:defRPr>
              </a:lvl8pPr>
              <a:lvl9pPr marL="3886200" indent="-228600" eaLnBrk="0" fontAlgn="base" hangingPunct="0">
                <a:spcBef>
                  <a:spcPct val="0"/>
                </a:spcBef>
                <a:spcAft>
                  <a:spcPct val="0"/>
                </a:spcAft>
                <a:defRPr sz="2400" b="1">
                  <a:solidFill>
                    <a:schemeClr val="tx1"/>
                  </a:solidFill>
                  <a:latin typeface="Arial" pitchFamily="34" charset="0"/>
                </a:defRPr>
              </a:lvl9pPr>
            </a:lstStyle>
            <a:p>
              <a:pPr eaLnBrk="1" hangingPunct="1"/>
              <a:endParaRPr lang="en-US" altLang="en-US"/>
            </a:p>
          </p:txBody>
        </p:sp>
        <p:sp>
          <p:nvSpPr>
            <p:cNvPr id="29" name="TextBox 5"/>
            <p:cNvSpPr txBox="1">
              <a:spLocks noChangeArrowheads="1"/>
            </p:cNvSpPr>
            <p:nvPr/>
          </p:nvSpPr>
          <p:spPr bwMode="auto">
            <a:xfrm>
              <a:off x="3313295" y="5796947"/>
              <a:ext cx="2509815"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har char="•"/>
                <a:defRPr sz="3200">
                  <a:solidFill>
                    <a:schemeClr val="tx1"/>
                  </a:solidFill>
                  <a:latin typeface="Arial" pitchFamily="34" charset="0"/>
                </a:defRPr>
              </a:lvl1pPr>
              <a:lvl2pPr marL="742950" indent="-285750" eaLnBrk="0" hangingPunct="0">
                <a:spcBef>
                  <a:spcPct val="20000"/>
                </a:spcBef>
                <a:buChar char="–"/>
                <a:defRPr sz="2800">
                  <a:solidFill>
                    <a:schemeClr val="tx1"/>
                  </a:solidFill>
                  <a:latin typeface="Arial" pitchFamily="34" charset="0"/>
                </a:defRPr>
              </a:lvl2pPr>
              <a:lvl3pPr marL="1143000" indent="-228600" eaLnBrk="0" hangingPunct="0">
                <a:spcBef>
                  <a:spcPct val="20000"/>
                </a:spcBef>
                <a:buChar char="•"/>
                <a:defRPr sz="2400">
                  <a:solidFill>
                    <a:schemeClr val="tx1"/>
                  </a:solidFill>
                  <a:latin typeface="Arial" pitchFamily="34" charset="0"/>
                </a:defRPr>
              </a:lvl3pPr>
              <a:lvl4pPr marL="1600200" indent="-228600" eaLnBrk="0" hangingPunct="0">
                <a:spcBef>
                  <a:spcPct val="20000"/>
                </a:spcBef>
                <a:buChar char="–"/>
                <a:defRPr sz="2000">
                  <a:solidFill>
                    <a:schemeClr val="tx1"/>
                  </a:solidFill>
                  <a:latin typeface="Arial" pitchFamily="34" charset="0"/>
                </a:defRPr>
              </a:lvl4pPr>
              <a:lvl5pPr marL="2057400" indent="-228600" eaLnBrk="0" hangingPunct="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algn="ctr" eaLnBrk="1" hangingPunct="1">
                <a:spcBef>
                  <a:spcPct val="0"/>
                </a:spcBef>
                <a:buFontTx/>
                <a:buNone/>
              </a:pPr>
              <a:r>
                <a:rPr lang="en-US" altLang="en-US" sz="1800" b="1" smtClean="0">
                  <a:solidFill>
                    <a:schemeClr val="bg1"/>
                  </a:solidFill>
                </a:rPr>
                <a:t>Dynamical systems modeling using GRNmap</a:t>
              </a:r>
              <a:endParaRPr lang="en-US" altLang="en-US" sz="1800" b="1" dirty="0">
                <a:solidFill>
                  <a:schemeClr val="bg1"/>
                </a:solidFill>
              </a:endParaRPr>
            </a:p>
          </p:txBody>
        </p:sp>
      </p:grpSp>
      <p:grpSp>
        <p:nvGrpSpPr>
          <p:cNvPr id="8" name="Group 7"/>
          <p:cNvGrpSpPr/>
          <p:nvPr/>
        </p:nvGrpSpPr>
        <p:grpSpPr>
          <a:xfrm>
            <a:off x="539706" y="4545708"/>
            <a:ext cx="2509815" cy="923619"/>
            <a:chOff x="534387" y="4504947"/>
            <a:chExt cx="2509815" cy="923619"/>
          </a:xfrm>
        </p:grpSpPr>
        <p:sp>
          <p:nvSpPr>
            <p:cNvPr id="31" name="Rounded Rectangle 1"/>
            <p:cNvSpPr>
              <a:spLocks noChangeArrowheads="1"/>
            </p:cNvSpPr>
            <p:nvPr/>
          </p:nvSpPr>
          <p:spPr bwMode="auto">
            <a:xfrm>
              <a:off x="534387" y="4504947"/>
              <a:ext cx="2509815" cy="923619"/>
            </a:xfrm>
            <a:prstGeom prst="roundRect">
              <a:avLst>
                <a:gd name="adj" fmla="val 16667"/>
              </a:avLst>
            </a:prstGeom>
            <a:solidFill>
              <a:srgbClr val="16693F"/>
            </a:solidFill>
            <a:ln>
              <a:noFill/>
            </a:ln>
            <a:extLst/>
          </p:spPr>
          <p:txBody>
            <a:bodyPr/>
            <a:lstStyle>
              <a:lvl1pPr eaLnBrk="0" hangingPunct="0">
                <a:defRPr sz="2400" b="1">
                  <a:solidFill>
                    <a:schemeClr val="tx1"/>
                  </a:solidFill>
                  <a:latin typeface="Arial" pitchFamily="34" charset="0"/>
                </a:defRPr>
              </a:lvl1pPr>
              <a:lvl2pPr marL="742950" indent="-285750" eaLnBrk="0" hangingPunct="0">
                <a:defRPr sz="2400" b="1">
                  <a:solidFill>
                    <a:schemeClr val="tx1"/>
                  </a:solidFill>
                  <a:latin typeface="Arial" pitchFamily="34" charset="0"/>
                </a:defRPr>
              </a:lvl2pPr>
              <a:lvl3pPr marL="1143000" indent="-228600" eaLnBrk="0" hangingPunct="0">
                <a:defRPr sz="2400" b="1">
                  <a:solidFill>
                    <a:schemeClr val="tx1"/>
                  </a:solidFill>
                  <a:latin typeface="Arial" pitchFamily="34" charset="0"/>
                </a:defRPr>
              </a:lvl3pPr>
              <a:lvl4pPr marL="1600200" indent="-228600" eaLnBrk="0" hangingPunct="0">
                <a:defRPr sz="2400" b="1">
                  <a:solidFill>
                    <a:schemeClr val="tx1"/>
                  </a:solidFill>
                  <a:latin typeface="Arial" pitchFamily="34" charset="0"/>
                </a:defRPr>
              </a:lvl4pPr>
              <a:lvl5pPr marL="2057400" indent="-228600" eaLnBrk="0" hangingPunct="0">
                <a:defRPr sz="2400" b="1">
                  <a:solidFill>
                    <a:schemeClr val="tx1"/>
                  </a:solidFill>
                  <a:latin typeface="Arial" pitchFamily="34" charset="0"/>
                </a:defRPr>
              </a:lvl5pPr>
              <a:lvl6pPr marL="2514600" indent="-228600" eaLnBrk="0" fontAlgn="base" hangingPunct="0">
                <a:spcBef>
                  <a:spcPct val="0"/>
                </a:spcBef>
                <a:spcAft>
                  <a:spcPct val="0"/>
                </a:spcAft>
                <a:defRPr sz="2400" b="1">
                  <a:solidFill>
                    <a:schemeClr val="tx1"/>
                  </a:solidFill>
                  <a:latin typeface="Arial" pitchFamily="34" charset="0"/>
                </a:defRPr>
              </a:lvl6pPr>
              <a:lvl7pPr marL="2971800" indent="-228600" eaLnBrk="0" fontAlgn="base" hangingPunct="0">
                <a:spcBef>
                  <a:spcPct val="0"/>
                </a:spcBef>
                <a:spcAft>
                  <a:spcPct val="0"/>
                </a:spcAft>
                <a:defRPr sz="2400" b="1">
                  <a:solidFill>
                    <a:schemeClr val="tx1"/>
                  </a:solidFill>
                  <a:latin typeface="Arial" pitchFamily="34" charset="0"/>
                </a:defRPr>
              </a:lvl7pPr>
              <a:lvl8pPr marL="3429000" indent="-228600" eaLnBrk="0" fontAlgn="base" hangingPunct="0">
                <a:spcBef>
                  <a:spcPct val="0"/>
                </a:spcBef>
                <a:spcAft>
                  <a:spcPct val="0"/>
                </a:spcAft>
                <a:defRPr sz="2400" b="1">
                  <a:solidFill>
                    <a:schemeClr val="tx1"/>
                  </a:solidFill>
                  <a:latin typeface="Arial" pitchFamily="34" charset="0"/>
                </a:defRPr>
              </a:lvl8pPr>
              <a:lvl9pPr marL="3886200" indent="-228600" eaLnBrk="0" fontAlgn="base" hangingPunct="0">
                <a:spcBef>
                  <a:spcPct val="0"/>
                </a:spcBef>
                <a:spcAft>
                  <a:spcPct val="0"/>
                </a:spcAft>
                <a:defRPr sz="2400" b="1">
                  <a:solidFill>
                    <a:schemeClr val="tx1"/>
                  </a:solidFill>
                  <a:latin typeface="Arial" pitchFamily="34" charset="0"/>
                </a:defRPr>
              </a:lvl9pPr>
            </a:lstStyle>
            <a:p>
              <a:pPr eaLnBrk="1" hangingPunct="1"/>
              <a:endParaRPr lang="en-US" altLang="en-US"/>
            </a:p>
          </p:txBody>
        </p:sp>
        <p:sp>
          <p:nvSpPr>
            <p:cNvPr id="32" name="TextBox 5"/>
            <p:cNvSpPr txBox="1">
              <a:spLocks noChangeArrowheads="1"/>
            </p:cNvSpPr>
            <p:nvPr/>
          </p:nvSpPr>
          <p:spPr bwMode="auto">
            <a:xfrm>
              <a:off x="637563" y="4505091"/>
              <a:ext cx="2303463"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pitchFamily="34" charset="0"/>
                </a:defRPr>
              </a:lvl1pPr>
              <a:lvl2pPr marL="742950" indent="-285750" eaLnBrk="0" hangingPunct="0">
                <a:spcBef>
                  <a:spcPct val="20000"/>
                </a:spcBef>
                <a:buChar char="–"/>
                <a:defRPr sz="2800">
                  <a:solidFill>
                    <a:schemeClr val="tx1"/>
                  </a:solidFill>
                  <a:latin typeface="Arial" pitchFamily="34" charset="0"/>
                </a:defRPr>
              </a:lvl2pPr>
              <a:lvl3pPr marL="1143000" indent="-228600" eaLnBrk="0" hangingPunct="0">
                <a:spcBef>
                  <a:spcPct val="20000"/>
                </a:spcBef>
                <a:buChar char="•"/>
                <a:defRPr sz="2400">
                  <a:solidFill>
                    <a:schemeClr val="tx1"/>
                  </a:solidFill>
                  <a:latin typeface="Arial" pitchFamily="34" charset="0"/>
                </a:defRPr>
              </a:lvl3pPr>
              <a:lvl4pPr marL="1600200" indent="-228600" eaLnBrk="0" hangingPunct="0">
                <a:spcBef>
                  <a:spcPct val="20000"/>
                </a:spcBef>
                <a:buChar char="–"/>
                <a:defRPr sz="2000">
                  <a:solidFill>
                    <a:schemeClr val="tx1"/>
                  </a:solidFill>
                  <a:latin typeface="Arial" pitchFamily="34" charset="0"/>
                </a:defRPr>
              </a:lvl4pPr>
              <a:lvl5pPr marL="2057400" indent="-228600" eaLnBrk="0" hangingPunct="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algn="ctr" eaLnBrk="1" hangingPunct="1">
                <a:spcBef>
                  <a:spcPct val="0"/>
                </a:spcBef>
                <a:buFontTx/>
                <a:buNone/>
              </a:pPr>
              <a:r>
                <a:rPr lang="en-US" altLang="en-US" sz="1800" b="1" smtClean="0">
                  <a:solidFill>
                    <a:schemeClr val="bg1"/>
                  </a:solidFill>
                </a:rPr>
                <a:t>Visualization of  modeling results using GRNsight</a:t>
              </a:r>
              <a:endParaRPr lang="en-US" altLang="en-US" sz="1800" b="1" dirty="0">
                <a:solidFill>
                  <a:schemeClr val="bg1"/>
                </a:solidFill>
              </a:endParaRPr>
            </a:p>
          </p:txBody>
        </p:sp>
      </p:grpSp>
      <p:grpSp>
        <p:nvGrpSpPr>
          <p:cNvPr id="9" name="Group 8"/>
          <p:cNvGrpSpPr/>
          <p:nvPr/>
        </p:nvGrpSpPr>
        <p:grpSpPr>
          <a:xfrm>
            <a:off x="539706" y="2722333"/>
            <a:ext cx="2509815" cy="923619"/>
            <a:chOff x="545024" y="2899435"/>
            <a:chExt cx="2509815" cy="923619"/>
          </a:xfrm>
        </p:grpSpPr>
        <p:sp>
          <p:nvSpPr>
            <p:cNvPr id="36" name="Rounded Rectangle 1"/>
            <p:cNvSpPr>
              <a:spLocks noChangeArrowheads="1"/>
            </p:cNvSpPr>
            <p:nvPr/>
          </p:nvSpPr>
          <p:spPr bwMode="auto">
            <a:xfrm>
              <a:off x="545024" y="2899435"/>
              <a:ext cx="2509815" cy="923619"/>
            </a:xfrm>
            <a:prstGeom prst="roundRect">
              <a:avLst>
                <a:gd name="adj" fmla="val 16667"/>
              </a:avLst>
            </a:prstGeom>
            <a:solidFill>
              <a:srgbClr val="16693F"/>
            </a:solidFill>
            <a:ln>
              <a:noFill/>
            </a:ln>
            <a:extLst/>
          </p:spPr>
          <p:txBody>
            <a:bodyPr/>
            <a:lstStyle>
              <a:lvl1pPr eaLnBrk="0" hangingPunct="0">
                <a:defRPr sz="2400" b="1">
                  <a:solidFill>
                    <a:schemeClr val="tx1"/>
                  </a:solidFill>
                  <a:latin typeface="Arial" pitchFamily="34" charset="0"/>
                </a:defRPr>
              </a:lvl1pPr>
              <a:lvl2pPr marL="742950" indent="-285750" eaLnBrk="0" hangingPunct="0">
                <a:defRPr sz="2400" b="1">
                  <a:solidFill>
                    <a:schemeClr val="tx1"/>
                  </a:solidFill>
                  <a:latin typeface="Arial" pitchFamily="34" charset="0"/>
                </a:defRPr>
              </a:lvl2pPr>
              <a:lvl3pPr marL="1143000" indent="-228600" eaLnBrk="0" hangingPunct="0">
                <a:defRPr sz="2400" b="1">
                  <a:solidFill>
                    <a:schemeClr val="tx1"/>
                  </a:solidFill>
                  <a:latin typeface="Arial" pitchFamily="34" charset="0"/>
                </a:defRPr>
              </a:lvl3pPr>
              <a:lvl4pPr marL="1600200" indent="-228600" eaLnBrk="0" hangingPunct="0">
                <a:defRPr sz="2400" b="1">
                  <a:solidFill>
                    <a:schemeClr val="tx1"/>
                  </a:solidFill>
                  <a:latin typeface="Arial" pitchFamily="34" charset="0"/>
                </a:defRPr>
              </a:lvl4pPr>
              <a:lvl5pPr marL="2057400" indent="-228600" eaLnBrk="0" hangingPunct="0">
                <a:defRPr sz="2400" b="1">
                  <a:solidFill>
                    <a:schemeClr val="tx1"/>
                  </a:solidFill>
                  <a:latin typeface="Arial" pitchFamily="34" charset="0"/>
                </a:defRPr>
              </a:lvl5pPr>
              <a:lvl6pPr marL="2514600" indent="-228600" eaLnBrk="0" fontAlgn="base" hangingPunct="0">
                <a:spcBef>
                  <a:spcPct val="0"/>
                </a:spcBef>
                <a:spcAft>
                  <a:spcPct val="0"/>
                </a:spcAft>
                <a:defRPr sz="2400" b="1">
                  <a:solidFill>
                    <a:schemeClr val="tx1"/>
                  </a:solidFill>
                  <a:latin typeface="Arial" pitchFamily="34" charset="0"/>
                </a:defRPr>
              </a:lvl6pPr>
              <a:lvl7pPr marL="2971800" indent="-228600" eaLnBrk="0" fontAlgn="base" hangingPunct="0">
                <a:spcBef>
                  <a:spcPct val="0"/>
                </a:spcBef>
                <a:spcAft>
                  <a:spcPct val="0"/>
                </a:spcAft>
                <a:defRPr sz="2400" b="1">
                  <a:solidFill>
                    <a:schemeClr val="tx1"/>
                  </a:solidFill>
                  <a:latin typeface="Arial" pitchFamily="34" charset="0"/>
                </a:defRPr>
              </a:lvl7pPr>
              <a:lvl8pPr marL="3429000" indent="-228600" eaLnBrk="0" fontAlgn="base" hangingPunct="0">
                <a:spcBef>
                  <a:spcPct val="0"/>
                </a:spcBef>
                <a:spcAft>
                  <a:spcPct val="0"/>
                </a:spcAft>
                <a:defRPr sz="2400" b="1">
                  <a:solidFill>
                    <a:schemeClr val="tx1"/>
                  </a:solidFill>
                  <a:latin typeface="Arial" pitchFamily="34" charset="0"/>
                </a:defRPr>
              </a:lvl8pPr>
              <a:lvl9pPr marL="3886200" indent="-228600" eaLnBrk="0" fontAlgn="base" hangingPunct="0">
                <a:spcBef>
                  <a:spcPct val="0"/>
                </a:spcBef>
                <a:spcAft>
                  <a:spcPct val="0"/>
                </a:spcAft>
                <a:defRPr sz="2400" b="1">
                  <a:solidFill>
                    <a:schemeClr val="tx1"/>
                  </a:solidFill>
                  <a:latin typeface="Arial" pitchFamily="34" charset="0"/>
                </a:defRPr>
              </a:lvl9pPr>
            </a:lstStyle>
            <a:p>
              <a:pPr eaLnBrk="1" hangingPunct="1"/>
              <a:endParaRPr lang="en-US" altLang="en-US"/>
            </a:p>
          </p:txBody>
        </p:sp>
        <p:sp>
          <p:nvSpPr>
            <p:cNvPr id="38" name="TextBox 5"/>
            <p:cNvSpPr txBox="1">
              <a:spLocks noChangeArrowheads="1"/>
            </p:cNvSpPr>
            <p:nvPr/>
          </p:nvSpPr>
          <p:spPr bwMode="auto">
            <a:xfrm>
              <a:off x="648200" y="2899579"/>
              <a:ext cx="2303463"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pitchFamily="34" charset="0"/>
                </a:defRPr>
              </a:lvl1pPr>
              <a:lvl2pPr marL="742950" indent="-285750" eaLnBrk="0" hangingPunct="0">
                <a:spcBef>
                  <a:spcPct val="20000"/>
                </a:spcBef>
                <a:buChar char="–"/>
                <a:defRPr sz="2800">
                  <a:solidFill>
                    <a:schemeClr val="tx1"/>
                  </a:solidFill>
                  <a:latin typeface="Arial" pitchFamily="34" charset="0"/>
                </a:defRPr>
              </a:lvl2pPr>
              <a:lvl3pPr marL="1143000" indent="-228600" eaLnBrk="0" hangingPunct="0">
                <a:spcBef>
                  <a:spcPct val="20000"/>
                </a:spcBef>
                <a:buChar char="•"/>
                <a:defRPr sz="2400">
                  <a:solidFill>
                    <a:schemeClr val="tx1"/>
                  </a:solidFill>
                  <a:latin typeface="Arial" pitchFamily="34" charset="0"/>
                </a:defRPr>
              </a:lvl3pPr>
              <a:lvl4pPr marL="1600200" indent="-228600" eaLnBrk="0" hangingPunct="0">
                <a:spcBef>
                  <a:spcPct val="20000"/>
                </a:spcBef>
                <a:buChar char="–"/>
                <a:defRPr sz="2000">
                  <a:solidFill>
                    <a:schemeClr val="tx1"/>
                  </a:solidFill>
                  <a:latin typeface="Arial" pitchFamily="34" charset="0"/>
                </a:defRPr>
              </a:lvl4pPr>
              <a:lvl5pPr marL="2057400" indent="-228600" eaLnBrk="0" hangingPunct="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algn="ctr" eaLnBrk="1" hangingPunct="1">
                <a:spcBef>
                  <a:spcPct val="0"/>
                </a:spcBef>
                <a:buFontTx/>
                <a:buNone/>
              </a:pPr>
              <a:r>
                <a:rPr lang="en-US" altLang="en-US" sz="1800" b="1" smtClean="0">
                  <a:solidFill>
                    <a:schemeClr val="bg1"/>
                  </a:solidFill>
                </a:rPr>
                <a:t>Interpretation, </a:t>
              </a:r>
            </a:p>
            <a:p>
              <a:pPr algn="ctr" eaLnBrk="1" hangingPunct="1">
                <a:spcBef>
                  <a:spcPct val="0"/>
                </a:spcBef>
                <a:buFontTx/>
                <a:buNone/>
              </a:pPr>
              <a:r>
                <a:rPr lang="en-US" altLang="en-US" sz="1800" b="1" smtClean="0">
                  <a:solidFill>
                    <a:schemeClr val="bg1"/>
                  </a:solidFill>
                </a:rPr>
                <a:t>new questions, new experiments</a:t>
              </a:r>
              <a:endParaRPr lang="en-US" altLang="en-US" sz="1800" b="1" dirty="0">
                <a:solidFill>
                  <a:schemeClr val="bg1"/>
                </a:solidFill>
              </a:endParaRPr>
            </a:p>
          </p:txBody>
        </p:sp>
      </p:grpSp>
      <p:cxnSp>
        <p:nvCxnSpPr>
          <p:cNvPr id="46" name="Straight Arrow Connector 45"/>
          <p:cNvCxnSpPr/>
          <p:nvPr/>
        </p:nvCxnSpPr>
        <p:spPr bwMode="auto">
          <a:xfrm flipV="1">
            <a:off x="1794613" y="3781652"/>
            <a:ext cx="0" cy="609600"/>
          </a:xfrm>
          <a:prstGeom prst="straightConnector1">
            <a:avLst/>
          </a:prstGeom>
          <a:ln w="57150">
            <a:solidFill>
              <a:schemeClr val="tx1"/>
            </a:solidFill>
            <a:headEnd type="none" w="med" len="med"/>
            <a:tailEnd type="arrow"/>
          </a:ln>
          <a:extLst/>
        </p:spPr>
        <p:style>
          <a:lnRef idx="1">
            <a:schemeClr val="dk1"/>
          </a:lnRef>
          <a:fillRef idx="0">
            <a:schemeClr val="dk1"/>
          </a:fillRef>
          <a:effectRef idx="0">
            <a:schemeClr val="dk1"/>
          </a:effectRef>
          <a:fontRef idx="minor">
            <a:schemeClr val="tx1"/>
          </a:fontRef>
        </p:style>
      </p:cxnSp>
      <p:cxnSp>
        <p:nvCxnSpPr>
          <p:cNvPr id="47" name="Straight Arrow Connector 46"/>
          <p:cNvCxnSpPr/>
          <p:nvPr/>
        </p:nvCxnSpPr>
        <p:spPr bwMode="auto">
          <a:xfrm flipH="1">
            <a:off x="6182623" y="5621097"/>
            <a:ext cx="1130300" cy="685800"/>
          </a:xfrm>
          <a:prstGeom prst="straightConnector1">
            <a:avLst/>
          </a:prstGeom>
          <a:ln w="57150">
            <a:solidFill>
              <a:schemeClr val="tx1"/>
            </a:solidFill>
            <a:headEnd type="none" w="med" len="med"/>
            <a:tailEnd type="arrow"/>
          </a:ln>
          <a:extLst/>
        </p:spPr>
        <p:style>
          <a:lnRef idx="1">
            <a:schemeClr val="dk1"/>
          </a:lnRef>
          <a:fillRef idx="0">
            <a:schemeClr val="dk1"/>
          </a:fillRef>
          <a:effectRef idx="0">
            <a:schemeClr val="dk1"/>
          </a:effectRef>
          <a:fontRef idx="minor">
            <a:schemeClr val="tx1"/>
          </a:fontRef>
        </p:style>
      </p:cxnSp>
      <p:cxnSp>
        <p:nvCxnSpPr>
          <p:cNvPr id="49" name="Straight Arrow Connector 48"/>
          <p:cNvCxnSpPr/>
          <p:nvPr/>
        </p:nvCxnSpPr>
        <p:spPr bwMode="auto">
          <a:xfrm flipV="1">
            <a:off x="1954108" y="1842990"/>
            <a:ext cx="1130300" cy="685800"/>
          </a:xfrm>
          <a:prstGeom prst="straightConnector1">
            <a:avLst/>
          </a:prstGeom>
          <a:ln w="57150">
            <a:solidFill>
              <a:schemeClr val="tx1"/>
            </a:solidFill>
            <a:headEnd type="none" w="med" len="med"/>
            <a:tailEnd type="arrow"/>
          </a:ln>
          <a:extLst/>
        </p:spPr>
        <p:style>
          <a:lnRef idx="1">
            <a:schemeClr val="dk1"/>
          </a:lnRef>
          <a:fillRef idx="0">
            <a:schemeClr val="dk1"/>
          </a:fillRef>
          <a:effectRef idx="0">
            <a:schemeClr val="dk1"/>
          </a:effectRef>
          <a:fontRef idx="minor">
            <a:schemeClr val="tx1"/>
          </a:fontRef>
        </p:style>
      </p:cxnSp>
      <p:pic>
        <p:nvPicPr>
          <p:cNvPr id="51" name="Picture 2" descr="figure01a"/>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3591249" y="4305930"/>
            <a:ext cx="1978203" cy="14836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 name="Picture 2" descr="ColdShockArrays"/>
          <p:cNvPicPr>
            <a:picLocks noChangeAspect="1" noChangeArrowheads="1"/>
          </p:cNvPicPr>
          <p:nvPr/>
        </p:nvPicPr>
        <p:blipFill rotWithShape="1">
          <a:blip r:embed="rId3" cstate="email">
            <a:extLst>
              <a:ext uri="{28A0092B-C50C-407E-A947-70E740481C1C}">
                <a14:useLocalDpi xmlns:a14="http://schemas.microsoft.com/office/drawing/2010/main" val="0"/>
              </a:ext>
            </a:extLst>
          </a:blip>
          <a:srcRect l="49284" t="26373" r="23117" b="44420"/>
          <a:stretch/>
        </p:blipFill>
        <p:spPr bwMode="auto">
          <a:xfrm>
            <a:off x="3795833" y="2323753"/>
            <a:ext cx="1598948" cy="12771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 name="Picture 52"/>
          <p:cNvPicPr/>
          <p:nvPr/>
        </p:nvPicPr>
        <p:blipFill rotWithShape="1">
          <a:blip r:embed="rId4"/>
          <a:srcRect l="2236" t="13149" r="4919" b="13625"/>
          <a:stretch/>
        </p:blipFill>
        <p:spPr>
          <a:xfrm>
            <a:off x="7202082" y="1222149"/>
            <a:ext cx="1858009" cy="1099053"/>
          </a:xfrm>
          <a:prstGeom prst="rect">
            <a:avLst/>
          </a:prstGeom>
        </p:spPr>
      </p:pic>
      <p:pic>
        <p:nvPicPr>
          <p:cNvPr id="54" name="Picture 53"/>
          <p:cNvPicPr>
            <a:picLocks noChangeAspect="1"/>
          </p:cNvPicPr>
          <p:nvPr/>
        </p:nvPicPr>
        <p:blipFill rotWithShape="1">
          <a:blip r:embed="rId5"/>
          <a:srcRect l="19671" t="8977" r="944" b="10451"/>
          <a:stretch/>
        </p:blipFill>
        <p:spPr>
          <a:xfrm>
            <a:off x="20369" y="5680093"/>
            <a:ext cx="2052980" cy="1168343"/>
          </a:xfrm>
          <a:prstGeom prst="rect">
            <a:avLst/>
          </a:prstGeom>
        </p:spPr>
      </p:pic>
      <p:cxnSp>
        <p:nvCxnSpPr>
          <p:cNvPr id="48" name="Straight Arrow Connector 47"/>
          <p:cNvCxnSpPr/>
          <p:nvPr/>
        </p:nvCxnSpPr>
        <p:spPr bwMode="auto">
          <a:xfrm flipH="1" flipV="1">
            <a:off x="1954108" y="5621097"/>
            <a:ext cx="1130300" cy="685800"/>
          </a:xfrm>
          <a:prstGeom prst="straightConnector1">
            <a:avLst/>
          </a:prstGeom>
          <a:ln w="57150">
            <a:solidFill>
              <a:schemeClr val="tx1"/>
            </a:solidFill>
            <a:headEnd type="none" w="med" len="med"/>
            <a:tailEnd type="arrow"/>
          </a:ln>
          <a:extLst/>
        </p:spPr>
        <p:style>
          <a:lnRef idx="1">
            <a:schemeClr val="dk1"/>
          </a:lnRef>
          <a:fillRef idx="0">
            <a:schemeClr val="dk1"/>
          </a:fillRef>
          <a:effectRef idx="0">
            <a:schemeClr val="dk1"/>
          </a:effectRef>
          <a:fontRef idx="minor">
            <a:schemeClr val="tx1"/>
          </a:fontRef>
        </p:style>
      </p:cxnSp>
      <p:grpSp>
        <p:nvGrpSpPr>
          <p:cNvPr id="12" name="Group 11"/>
          <p:cNvGrpSpPr/>
          <p:nvPr/>
        </p:nvGrpSpPr>
        <p:grpSpPr>
          <a:xfrm>
            <a:off x="754379" y="1435748"/>
            <a:ext cx="1480410" cy="789758"/>
            <a:chOff x="-914930" y="1531444"/>
            <a:chExt cx="2310796" cy="1232746"/>
          </a:xfrm>
        </p:grpSpPr>
        <p:pic>
          <p:nvPicPr>
            <p:cNvPr id="55" name="Picture 8" descr="C:\Users\GRNmap\Desktop\wt_dnrg1_dphd1_20150922\wt_15deg_20150926.JPG"/>
            <p:cNvPicPr>
              <a:picLocks noChangeAspect="1" noChangeArrowheads="1"/>
            </p:cNvPicPr>
            <p:nvPr/>
          </p:nvPicPr>
          <p:blipFill rotWithShape="1">
            <a:blip r:embed="rId6" cstate="email">
              <a:extLst>
                <a:ext uri="{28A0092B-C50C-407E-A947-70E740481C1C}">
                  <a14:useLocalDpi xmlns:a14="http://schemas.microsoft.com/office/drawing/2010/main" val="0"/>
                </a:ext>
              </a:extLst>
            </a:blip>
            <a:srcRect l="4761" t="58155" r="18423" b="29318"/>
            <a:stretch/>
          </p:blipFill>
          <p:spPr bwMode="auto">
            <a:xfrm>
              <a:off x="-912362" y="1531444"/>
              <a:ext cx="2305659" cy="581691"/>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6" descr="C:\Users\GRNmap\Desktop\wt_dash1_dgcr2_20160120\dash1_15deg_day5_20160124.JPG"/>
            <p:cNvPicPr>
              <a:picLocks noChangeAspect="1" noChangeArrowheads="1"/>
            </p:cNvPicPr>
            <p:nvPr/>
          </p:nvPicPr>
          <p:blipFill rotWithShape="1">
            <a:blip r:embed="rId7" cstate="email">
              <a:extLst>
                <a:ext uri="{28A0092B-C50C-407E-A947-70E740481C1C}">
                  <a14:useLocalDpi xmlns:a14="http://schemas.microsoft.com/office/drawing/2010/main" val="0"/>
                </a:ext>
              </a:extLst>
            </a:blip>
            <a:srcRect l="19504" t="6155" r="65086" b="1380"/>
            <a:stretch/>
          </p:blipFill>
          <p:spPr bwMode="auto">
            <a:xfrm rot="5400000">
              <a:off x="-48683" y="1319642"/>
              <a:ext cx="578301" cy="2310796"/>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TextBox 12"/>
          <p:cNvSpPr txBox="1"/>
          <p:nvPr/>
        </p:nvSpPr>
        <p:spPr>
          <a:xfrm>
            <a:off x="93297" y="1871325"/>
            <a:ext cx="732893" cy="307777"/>
          </a:xfrm>
          <a:prstGeom prst="rect">
            <a:avLst/>
          </a:prstGeom>
          <a:noFill/>
        </p:spPr>
        <p:txBody>
          <a:bodyPr wrap="none" rtlCol="0">
            <a:spAutoFit/>
          </a:bodyPr>
          <a:lstStyle/>
          <a:p>
            <a:r>
              <a:rPr lang="en-US" sz="1400" i="1" smtClean="0">
                <a:latin typeface="Symbol" panose="05050102010706020507" pitchFamily="18" charset="2"/>
              </a:rPr>
              <a:t>D</a:t>
            </a:r>
            <a:r>
              <a:rPr lang="en-US" sz="1400" i="1" smtClean="0"/>
              <a:t>ash1</a:t>
            </a:r>
            <a:r>
              <a:rPr lang="en-US" sz="1400" smtClean="0"/>
              <a:t> </a:t>
            </a:r>
            <a:endParaRPr lang="en-US" sz="1400"/>
          </a:p>
        </p:txBody>
      </p:sp>
      <p:sp>
        <p:nvSpPr>
          <p:cNvPr id="14" name="Rectangle 13"/>
          <p:cNvSpPr/>
          <p:nvPr/>
        </p:nvSpPr>
        <p:spPr>
          <a:xfrm>
            <a:off x="2159339" y="1641033"/>
            <a:ext cx="641522" cy="338554"/>
          </a:xfrm>
          <a:prstGeom prst="rect">
            <a:avLst/>
          </a:prstGeom>
        </p:spPr>
        <p:txBody>
          <a:bodyPr wrap="none">
            <a:spAutoFit/>
          </a:bodyPr>
          <a:lstStyle/>
          <a:p>
            <a:r>
              <a:rPr lang="en-US" sz="1600"/>
              <a:t>15°C</a:t>
            </a:r>
          </a:p>
        </p:txBody>
      </p:sp>
      <p:sp>
        <p:nvSpPr>
          <p:cNvPr id="15" name="TextBox 14"/>
          <p:cNvSpPr txBox="1"/>
          <p:nvPr/>
        </p:nvSpPr>
        <p:spPr>
          <a:xfrm>
            <a:off x="408823" y="1470906"/>
            <a:ext cx="364202" cy="307777"/>
          </a:xfrm>
          <a:prstGeom prst="rect">
            <a:avLst/>
          </a:prstGeom>
          <a:noFill/>
        </p:spPr>
        <p:txBody>
          <a:bodyPr wrap="none" rtlCol="0">
            <a:spAutoFit/>
          </a:bodyPr>
          <a:lstStyle/>
          <a:p>
            <a:r>
              <a:rPr lang="en-US" sz="1400" smtClean="0"/>
              <a:t>wt</a:t>
            </a:r>
            <a:endParaRPr lang="en-US" sz="1400"/>
          </a:p>
        </p:txBody>
      </p:sp>
    </p:spTree>
    <p:extLst>
      <p:ext uri="{BB962C8B-B14F-4D97-AF65-F5344CB8AC3E}">
        <p14:creationId xmlns:p14="http://schemas.microsoft.com/office/powerpoint/2010/main" val="39323179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3709" y="320300"/>
            <a:ext cx="8166962" cy="990600"/>
          </a:xfrm>
        </p:spPr>
        <p:txBody>
          <a:bodyPr>
            <a:normAutofit/>
          </a:bodyPr>
          <a:lstStyle/>
          <a:p>
            <a:r>
              <a:rPr lang="en-US" sz="2800" b="1" dirty="0" smtClean="0"/>
              <a:t>A “Medium-Scale” Gene Regulatory Network that Regulates the Cold Shock Response</a:t>
            </a:r>
            <a:endParaRPr lang="en-US" sz="2800" b="1" dirty="0"/>
          </a:p>
        </p:txBody>
      </p:sp>
      <p:pic>
        <p:nvPicPr>
          <p:cNvPr id="7170" name="Picture 2" descr="https://static-content.springer.com/image/art%3A10.1007%2Fs11538-015-0092-6/MediaObjects/11538_2015_92_Fig1_HTML.gif"/>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301328" y="1619246"/>
            <a:ext cx="4916139" cy="457953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5265086" y="1494634"/>
            <a:ext cx="3878914" cy="4462760"/>
          </a:xfrm>
          <a:prstGeom prst="rect">
            <a:avLst/>
          </a:prstGeom>
          <a:noFill/>
        </p:spPr>
        <p:txBody>
          <a:bodyPr wrap="square" rtlCol="0">
            <a:spAutoFit/>
          </a:bodyPr>
          <a:lstStyle/>
          <a:p>
            <a:r>
              <a:rPr lang="en-US" b="1" u="sng"/>
              <a:t>Assumptions made in our model</a:t>
            </a:r>
            <a:r>
              <a:rPr lang="en-US" b="1"/>
              <a:t>:</a:t>
            </a:r>
          </a:p>
          <a:p>
            <a:pPr marL="117475" indent="-117475">
              <a:buFont typeface="Arial" panose="020B0604020202020204" pitchFamily="34" charset="0"/>
              <a:buChar char="•"/>
            </a:pPr>
            <a:r>
              <a:rPr lang="en-US" b="1"/>
              <a:t>Each node represents one gene encoding a transcription factor</a:t>
            </a:r>
            <a:r>
              <a:rPr lang="en-US" b="1" smtClean="0"/>
              <a:t>.</a:t>
            </a:r>
          </a:p>
          <a:p>
            <a:pPr marL="117475" indent="-117475">
              <a:buFont typeface="Arial" panose="020B0604020202020204" pitchFamily="34" charset="0"/>
              <a:buChar char="•"/>
            </a:pPr>
            <a:endParaRPr lang="en-US" b="1"/>
          </a:p>
          <a:p>
            <a:pPr marL="117475" indent="-117475">
              <a:buFont typeface="Arial" panose="020B0604020202020204" pitchFamily="34" charset="0"/>
              <a:buChar char="•"/>
            </a:pPr>
            <a:r>
              <a:rPr lang="en-US" b="1"/>
              <a:t>When a gene is transcribed, </a:t>
            </a:r>
            <a:r>
              <a:rPr lang="en-US" b="1" smtClean="0"/>
              <a:t>it </a:t>
            </a:r>
            <a:r>
              <a:rPr lang="en-US" b="1"/>
              <a:t>is immediately translated into </a:t>
            </a:r>
            <a:r>
              <a:rPr lang="en-US" b="1" smtClean="0"/>
              <a:t>protein.</a:t>
            </a:r>
          </a:p>
          <a:p>
            <a:pPr marL="742950" lvl="1" indent="-285750">
              <a:buFont typeface="Arial" panose="020B0604020202020204" pitchFamily="34" charset="0"/>
              <a:buChar char="‒"/>
            </a:pPr>
            <a:r>
              <a:rPr lang="en-US" sz="1600" b="1"/>
              <a:t>A</a:t>
            </a:r>
            <a:r>
              <a:rPr lang="en-US" sz="1600" b="1" smtClean="0"/>
              <a:t> </a:t>
            </a:r>
            <a:r>
              <a:rPr lang="en-US" sz="1600" b="1"/>
              <a:t>node represents the gene, the mRNA, and the protein</a:t>
            </a:r>
            <a:r>
              <a:rPr lang="en-US" sz="1600" b="1" smtClean="0"/>
              <a:t>.</a:t>
            </a:r>
          </a:p>
          <a:p>
            <a:pPr marL="117475" indent="-117475">
              <a:buFont typeface="Arial" panose="020B0604020202020204" pitchFamily="34" charset="0"/>
              <a:buChar char="•"/>
            </a:pPr>
            <a:endParaRPr lang="en-US" b="1"/>
          </a:p>
          <a:p>
            <a:pPr marL="117475" indent="-117475">
              <a:buFont typeface="Arial" panose="020B0604020202020204" pitchFamily="34" charset="0"/>
              <a:buChar char="•"/>
            </a:pPr>
            <a:r>
              <a:rPr lang="en-US" b="1">
                <a:latin typeface="Arial" charset="0"/>
              </a:rPr>
              <a:t>Each edge represents a regulatory relationship, either activation or repression, depending on the sign of the weight.</a:t>
            </a:r>
          </a:p>
          <a:p>
            <a:endParaRPr lang="en-US"/>
          </a:p>
        </p:txBody>
      </p:sp>
      <p:sp>
        <p:nvSpPr>
          <p:cNvPr id="8" name="TextBox 7"/>
          <p:cNvSpPr txBox="1"/>
          <p:nvPr/>
        </p:nvSpPr>
        <p:spPr>
          <a:xfrm>
            <a:off x="3466220" y="6503217"/>
            <a:ext cx="5638082" cy="307777"/>
          </a:xfrm>
          <a:prstGeom prst="rect">
            <a:avLst/>
          </a:prstGeom>
          <a:noFill/>
        </p:spPr>
        <p:txBody>
          <a:bodyPr wrap="none" rtlCol="0">
            <a:spAutoFit/>
          </a:bodyPr>
          <a:lstStyle/>
          <a:p>
            <a:r>
              <a:rPr lang="en-US" sz="1400" b="1" smtClean="0"/>
              <a:t>Dahlquist et al. (2015) </a:t>
            </a:r>
            <a:r>
              <a:rPr lang="en-US" sz="1400" b="1" i="1" smtClean="0"/>
              <a:t>Bulletin of Mathematical Biology</a:t>
            </a:r>
            <a:r>
              <a:rPr lang="en-US" sz="1400" b="1" smtClean="0"/>
              <a:t> 77: 1457.</a:t>
            </a:r>
            <a:endParaRPr lang="en-US" sz="1400" b="1"/>
          </a:p>
        </p:txBody>
      </p:sp>
    </p:spTree>
    <p:extLst>
      <p:ext uri="{BB962C8B-B14F-4D97-AF65-F5344CB8AC3E}">
        <p14:creationId xmlns:p14="http://schemas.microsoft.com/office/powerpoint/2010/main" val="145789122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b="1" dirty="0" err="1" smtClean="0"/>
              <a:t>GRNmap</a:t>
            </a:r>
            <a:r>
              <a:rPr lang="en-US" sz="2800" b="1" dirty="0" smtClean="0"/>
              <a:t>: Gene Regulatory Network Modeling and Parameter Estimation</a:t>
            </a:r>
            <a:endParaRPr lang="en-US" sz="2800" b="1" dirty="0"/>
          </a:p>
        </p:txBody>
      </p:sp>
      <p:sp>
        <p:nvSpPr>
          <p:cNvPr id="3" name="Content Placeholder 2"/>
          <p:cNvSpPr>
            <a:spLocks noGrp="1"/>
          </p:cNvSpPr>
          <p:nvPr>
            <p:ph idx="1"/>
          </p:nvPr>
        </p:nvSpPr>
        <p:spPr>
          <a:xfrm>
            <a:off x="4455041" y="3815785"/>
            <a:ext cx="4348717" cy="2657022"/>
          </a:xfrm>
        </p:spPr>
        <p:txBody>
          <a:bodyPr>
            <a:noAutofit/>
          </a:bodyPr>
          <a:lstStyle/>
          <a:p>
            <a:r>
              <a:rPr lang="en-US" sz="1800" b="1" dirty="0" smtClean="0"/>
              <a:t>The user has a choice to model the dynamics  based on a sigmoidal (shown) or </a:t>
            </a:r>
            <a:r>
              <a:rPr lang="en-US" sz="1800" b="1" err="1" smtClean="0"/>
              <a:t>Michaelis-Menten</a:t>
            </a:r>
            <a:r>
              <a:rPr lang="en-US" sz="1800" b="1" smtClean="0"/>
              <a:t> production function. </a:t>
            </a:r>
            <a:endParaRPr lang="en-US" sz="1800" b="1" dirty="0" smtClean="0"/>
          </a:p>
          <a:p>
            <a:r>
              <a:rPr lang="en-US" sz="1800" b="1" dirty="0" smtClean="0"/>
              <a:t>Weight parameter, </a:t>
            </a:r>
            <a:r>
              <a:rPr lang="en-US" sz="1800" b="1" i="1" dirty="0" smtClean="0">
                <a:latin typeface="Times New Roman"/>
                <a:cs typeface="Times New Roman"/>
              </a:rPr>
              <a:t>w</a:t>
            </a:r>
            <a:r>
              <a:rPr lang="en-US" sz="1800" b="1" dirty="0" smtClean="0"/>
              <a:t>, gives the direction (activation or repression) and magnitude of regulatory relationship.</a:t>
            </a:r>
          </a:p>
        </p:txBody>
      </p:sp>
      <p:sp>
        <p:nvSpPr>
          <p:cNvPr id="4" name="TextBox 3"/>
          <p:cNvSpPr txBox="1"/>
          <p:nvPr/>
        </p:nvSpPr>
        <p:spPr>
          <a:xfrm>
            <a:off x="3128149" y="1017902"/>
            <a:ext cx="184666" cy="369332"/>
          </a:xfrm>
          <a:prstGeom prst="rect">
            <a:avLst/>
          </a:prstGeom>
          <a:noFill/>
        </p:spPr>
        <p:txBody>
          <a:bodyPr wrap="none" rtlCol="0">
            <a:spAutoFit/>
          </a:bodyPr>
          <a:lstStyle/>
          <a:p>
            <a:endParaRPr lang="en-US" b="1" dirty="0"/>
          </a:p>
        </p:txBody>
      </p:sp>
      <p:pic>
        <p:nvPicPr>
          <p:cNvPr id="8" name="Picture 2" descr="figure01a"/>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5494215" y="1084246"/>
            <a:ext cx="3650008" cy="27375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p:nvSpPr>
        <p:spPr>
          <a:xfrm>
            <a:off x="5433764" y="6487264"/>
            <a:ext cx="3700052" cy="338554"/>
          </a:xfrm>
          <a:prstGeom prst="rect">
            <a:avLst/>
          </a:prstGeom>
        </p:spPr>
        <p:txBody>
          <a:bodyPr wrap="none">
            <a:spAutoFit/>
          </a:bodyPr>
          <a:lstStyle/>
          <a:p>
            <a:r>
              <a:rPr lang="en-US" sz="1600" b="1"/>
              <a:t>http://kdahlquist.github.io/GRNmap/</a:t>
            </a:r>
          </a:p>
        </p:txBody>
      </p:sp>
      <p:graphicFrame>
        <p:nvGraphicFramePr>
          <p:cNvPr id="9" name="Object 8"/>
          <p:cNvGraphicFramePr>
            <a:graphicFrameLocks noChangeAspect="1"/>
          </p:cNvGraphicFramePr>
          <p:nvPr>
            <p:extLst>
              <p:ext uri="{D42A27DB-BD31-4B8C-83A1-F6EECF244321}">
                <p14:modId xmlns:p14="http://schemas.microsoft.com/office/powerpoint/2010/main" val="2093918296"/>
              </p:ext>
            </p:extLst>
          </p:nvPr>
        </p:nvGraphicFramePr>
        <p:xfrm>
          <a:off x="304800" y="1996666"/>
          <a:ext cx="4800600" cy="1188267"/>
        </p:xfrm>
        <a:graphic>
          <a:graphicData uri="http://schemas.openxmlformats.org/presentationml/2006/ole">
            <mc:AlternateContent xmlns:mc="http://schemas.openxmlformats.org/markup-compatibility/2006">
              <mc:Choice xmlns:v="urn:schemas-microsoft-com:vml" Requires="v">
                <p:oleObj spid="_x0000_s3377" name="Equation" r:id="rId4" imgW="2870200" imgH="711200" progId="Equation.3">
                  <p:embed/>
                </p:oleObj>
              </mc:Choice>
              <mc:Fallback>
                <p:oleObj name="Equation" r:id="rId4" imgW="2870200" imgH="7112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4800" y="1996666"/>
                        <a:ext cx="4800600" cy="1188267"/>
                      </a:xfrm>
                      <a:prstGeom prst="rect">
                        <a:avLst/>
                      </a:prstGeom>
                      <a:noFill/>
                      <a:ln>
                        <a:noFill/>
                      </a:ln>
                    </p:spPr>
                  </p:pic>
                </p:oleObj>
              </mc:Fallback>
            </mc:AlternateContent>
          </a:graphicData>
        </a:graphic>
      </p:graphicFrame>
      <p:grpSp>
        <p:nvGrpSpPr>
          <p:cNvPr id="10" name="Group 1184"/>
          <p:cNvGrpSpPr>
            <a:grpSpLocks/>
          </p:cNvGrpSpPr>
          <p:nvPr/>
        </p:nvGrpSpPr>
        <p:grpSpPr bwMode="auto">
          <a:xfrm>
            <a:off x="304800" y="3423675"/>
            <a:ext cx="3809776" cy="3301806"/>
            <a:chOff x="666" y="21558"/>
            <a:chExt cx="2496" cy="2112"/>
          </a:xfrm>
        </p:grpSpPr>
        <p:pic>
          <p:nvPicPr>
            <p:cNvPr id="11" name="Picture 46"/>
            <p:cNvPicPr>
              <a:picLocks noChangeAspect="1" noChangeArrowheads="1"/>
            </p:cNvPicPr>
            <p:nvPr/>
          </p:nvPicPr>
          <p:blipFill>
            <a:blip r:embed="rId6" cstate="email">
              <a:extLst>
                <a:ext uri="{28A0092B-C50C-407E-A947-70E740481C1C}">
                  <a14:useLocalDpi xmlns:a14="http://schemas.microsoft.com/office/drawing/2010/main" val="0"/>
                </a:ext>
              </a:extLst>
            </a:blip>
            <a:srcRect l="28751" t="23000" r="28125" b="20000"/>
            <a:stretch>
              <a:fillRect/>
            </a:stretch>
          </p:blipFill>
          <p:spPr bwMode="auto">
            <a:xfrm>
              <a:off x="810" y="21558"/>
              <a:ext cx="2352" cy="1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47"/>
            <p:cNvSpPr>
              <a:spLocks noChangeArrowheads="1"/>
            </p:cNvSpPr>
            <p:nvPr/>
          </p:nvSpPr>
          <p:spPr bwMode="auto">
            <a:xfrm>
              <a:off x="666" y="23334"/>
              <a:ext cx="288" cy="33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defTabSz="457200" eaLnBrk="0" hangingPunct="0">
                <a:spcBef>
                  <a:spcPct val="20000"/>
                </a:spcBef>
                <a:buChar char="•"/>
                <a:defRPr sz="3200">
                  <a:solidFill>
                    <a:schemeClr val="tx1"/>
                  </a:solidFill>
                  <a:latin typeface="Arial" pitchFamily="34" charset="0"/>
                </a:defRPr>
              </a:lvl1pPr>
              <a:lvl2pPr marL="742950" indent="-285750" defTabSz="457200" eaLnBrk="0" hangingPunct="0">
                <a:spcBef>
                  <a:spcPct val="20000"/>
                </a:spcBef>
                <a:buChar char="–"/>
                <a:defRPr sz="2800">
                  <a:solidFill>
                    <a:schemeClr val="tx1"/>
                  </a:solidFill>
                  <a:latin typeface="Arial" pitchFamily="34" charset="0"/>
                </a:defRPr>
              </a:lvl2pPr>
              <a:lvl3pPr marL="1143000" indent="-228600" defTabSz="457200" eaLnBrk="0" hangingPunct="0">
                <a:spcBef>
                  <a:spcPct val="20000"/>
                </a:spcBef>
                <a:buChar char="•"/>
                <a:defRPr sz="2400">
                  <a:solidFill>
                    <a:schemeClr val="tx1"/>
                  </a:solidFill>
                  <a:latin typeface="Arial" pitchFamily="34" charset="0"/>
                </a:defRPr>
              </a:lvl3pPr>
              <a:lvl4pPr marL="1600200" indent="-228600" defTabSz="457200" eaLnBrk="0" hangingPunct="0">
                <a:spcBef>
                  <a:spcPct val="20000"/>
                </a:spcBef>
                <a:buChar char="–"/>
                <a:defRPr sz="2000">
                  <a:solidFill>
                    <a:schemeClr val="tx1"/>
                  </a:solidFill>
                  <a:latin typeface="Arial" pitchFamily="34" charset="0"/>
                </a:defRPr>
              </a:lvl4pPr>
              <a:lvl5pPr marL="2057400" indent="-228600" defTabSz="457200" eaLnBrk="0" hangingPunct="0">
                <a:spcBef>
                  <a:spcPct val="20000"/>
                </a:spcBef>
                <a:buChar char="»"/>
                <a:defRPr sz="2000">
                  <a:solidFill>
                    <a:schemeClr val="tx1"/>
                  </a:solidFill>
                  <a:latin typeface="Arial" pitchFamily="34" charset="0"/>
                </a:defRPr>
              </a:lvl5pPr>
              <a:lvl6pPr marL="2514600" indent="-228600" defTabSz="457200" eaLnBrk="0" fontAlgn="base" hangingPunct="0">
                <a:spcBef>
                  <a:spcPct val="20000"/>
                </a:spcBef>
                <a:spcAft>
                  <a:spcPct val="0"/>
                </a:spcAft>
                <a:buChar char="»"/>
                <a:defRPr sz="2000">
                  <a:solidFill>
                    <a:schemeClr val="tx1"/>
                  </a:solidFill>
                  <a:latin typeface="Arial" pitchFamily="34" charset="0"/>
                </a:defRPr>
              </a:lvl6pPr>
              <a:lvl7pPr marL="2971800" indent="-228600" defTabSz="457200" eaLnBrk="0" fontAlgn="base" hangingPunct="0">
                <a:spcBef>
                  <a:spcPct val="20000"/>
                </a:spcBef>
                <a:spcAft>
                  <a:spcPct val="0"/>
                </a:spcAft>
                <a:buChar char="»"/>
                <a:defRPr sz="2000">
                  <a:solidFill>
                    <a:schemeClr val="tx1"/>
                  </a:solidFill>
                  <a:latin typeface="Arial" pitchFamily="34" charset="0"/>
                </a:defRPr>
              </a:lvl7pPr>
              <a:lvl8pPr marL="3429000" indent="-228600" defTabSz="457200" eaLnBrk="0" fontAlgn="base" hangingPunct="0">
                <a:spcBef>
                  <a:spcPct val="20000"/>
                </a:spcBef>
                <a:spcAft>
                  <a:spcPct val="0"/>
                </a:spcAft>
                <a:buChar char="»"/>
                <a:defRPr sz="2000">
                  <a:solidFill>
                    <a:schemeClr val="tx1"/>
                  </a:solidFill>
                  <a:latin typeface="Arial" pitchFamily="34" charset="0"/>
                </a:defRPr>
              </a:lvl8pPr>
              <a:lvl9pPr marL="3886200" indent="-228600" defTabSz="457200" eaLnBrk="0" fontAlgn="base" hangingPunct="0">
                <a:spcBef>
                  <a:spcPct val="20000"/>
                </a:spcBef>
                <a:spcAft>
                  <a:spcPct val="0"/>
                </a:spcAft>
                <a:buChar char="»"/>
                <a:defRPr sz="2000">
                  <a:solidFill>
                    <a:schemeClr val="tx1"/>
                  </a:solidFill>
                  <a:latin typeface="Arial" pitchFamily="34" charset="0"/>
                </a:defRPr>
              </a:lvl9pPr>
            </a:lstStyle>
            <a:p>
              <a:pPr eaLnBrk="1" hangingPunct="1">
                <a:spcBef>
                  <a:spcPct val="0"/>
                </a:spcBef>
                <a:buFontTx/>
                <a:buNone/>
              </a:pPr>
              <a:endParaRPr lang="en-US" altLang="en-US" sz="1800">
                <a:ea typeface="MS PGothic" pitchFamily="34" charset="-128"/>
              </a:endParaRPr>
            </a:p>
          </p:txBody>
        </p:sp>
      </p:grpSp>
    </p:spTree>
    <p:extLst>
      <p:ext uri="{BB962C8B-B14F-4D97-AF65-F5344CB8AC3E}">
        <p14:creationId xmlns:p14="http://schemas.microsoft.com/office/powerpoint/2010/main" val="268166011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figure_04_L_curve"/>
          <p:cNvPicPr/>
          <p:nvPr/>
        </p:nvPicPr>
        <p:blipFill rotWithShape="1">
          <a:blip r:embed="rId4" cstate="print"/>
          <a:srcRect l="7342" b="7081"/>
          <a:stretch/>
        </p:blipFill>
        <p:spPr bwMode="auto">
          <a:xfrm>
            <a:off x="432264" y="2163091"/>
            <a:ext cx="4432920" cy="4044365"/>
          </a:xfrm>
          <a:prstGeom prst="rect">
            <a:avLst/>
          </a:prstGeom>
          <a:noFill/>
          <a:ln w="9525">
            <a:noFill/>
            <a:miter lim="800000"/>
            <a:headEnd/>
            <a:tailEnd/>
          </a:ln>
        </p:spPr>
      </p:pic>
      <p:sp>
        <p:nvSpPr>
          <p:cNvPr id="3075" name="Text Box 2"/>
          <p:cNvSpPr txBox="1">
            <a:spLocks noChangeArrowheads="1"/>
          </p:cNvSpPr>
          <p:nvPr/>
        </p:nvSpPr>
        <p:spPr bwMode="auto">
          <a:xfrm>
            <a:off x="103614" y="374297"/>
            <a:ext cx="9040386"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b="1">
                <a:solidFill>
                  <a:schemeClr val="tx1"/>
                </a:solidFill>
                <a:latin typeface="Arial" pitchFamily="34" charset="0"/>
              </a:defRPr>
            </a:lvl1pPr>
            <a:lvl2pPr marL="742950" indent="-285750" eaLnBrk="0" hangingPunct="0">
              <a:defRPr sz="2400" b="1">
                <a:solidFill>
                  <a:schemeClr val="tx1"/>
                </a:solidFill>
                <a:latin typeface="Arial" pitchFamily="34" charset="0"/>
              </a:defRPr>
            </a:lvl2pPr>
            <a:lvl3pPr marL="1143000" indent="-228600" eaLnBrk="0" hangingPunct="0">
              <a:defRPr sz="2400" b="1">
                <a:solidFill>
                  <a:schemeClr val="tx1"/>
                </a:solidFill>
                <a:latin typeface="Arial" pitchFamily="34" charset="0"/>
              </a:defRPr>
            </a:lvl3pPr>
            <a:lvl4pPr marL="1600200" indent="-228600" eaLnBrk="0" hangingPunct="0">
              <a:defRPr sz="2400" b="1">
                <a:solidFill>
                  <a:schemeClr val="tx1"/>
                </a:solidFill>
                <a:latin typeface="Arial" pitchFamily="34" charset="0"/>
              </a:defRPr>
            </a:lvl4pPr>
            <a:lvl5pPr marL="2057400" indent="-228600" eaLnBrk="0" hangingPunct="0">
              <a:defRPr sz="2400" b="1">
                <a:solidFill>
                  <a:schemeClr val="tx1"/>
                </a:solidFill>
                <a:latin typeface="Arial" pitchFamily="34" charset="0"/>
              </a:defRPr>
            </a:lvl5pPr>
            <a:lvl6pPr marL="2514600" indent="-228600" eaLnBrk="0" fontAlgn="base" hangingPunct="0">
              <a:spcBef>
                <a:spcPct val="0"/>
              </a:spcBef>
              <a:spcAft>
                <a:spcPct val="0"/>
              </a:spcAft>
              <a:defRPr sz="2400" b="1">
                <a:solidFill>
                  <a:schemeClr val="tx1"/>
                </a:solidFill>
                <a:latin typeface="Arial" pitchFamily="34" charset="0"/>
              </a:defRPr>
            </a:lvl6pPr>
            <a:lvl7pPr marL="2971800" indent="-228600" eaLnBrk="0" fontAlgn="base" hangingPunct="0">
              <a:spcBef>
                <a:spcPct val="0"/>
              </a:spcBef>
              <a:spcAft>
                <a:spcPct val="0"/>
              </a:spcAft>
              <a:defRPr sz="2400" b="1">
                <a:solidFill>
                  <a:schemeClr val="tx1"/>
                </a:solidFill>
                <a:latin typeface="Arial" pitchFamily="34" charset="0"/>
              </a:defRPr>
            </a:lvl7pPr>
            <a:lvl8pPr marL="3429000" indent="-228600" eaLnBrk="0" fontAlgn="base" hangingPunct="0">
              <a:spcBef>
                <a:spcPct val="0"/>
              </a:spcBef>
              <a:spcAft>
                <a:spcPct val="0"/>
              </a:spcAft>
              <a:defRPr sz="2400" b="1">
                <a:solidFill>
                  <a:schemeClr val="tx1"/>
                </a:solidFill>
                <a:latin typeface="Arial" pitchFamily="34" charset="0"/>
              </a:defRPr>
            </a:lvl8pPr>
            <a:lvl9pPr marL="3886200" indent="-228600" eaLnBrk="0" fontAlgn="base" hangingPunct="0">
              <a:spcBef>
                <a:spcPct val="0"/>
              </a:spcBef>
              <a:spcAft>
                <a:spcPct val="0"/>
              </a:spcAft>
              <a:defRPr sz="2400" b="1">
                <a:solidFill>
                  <a:schemeClr val="tx1"/>
                </a:solidFill>
                <a:latin typeface="Arial" pitchFamily="34" charset="0"/>
              </a:defRPr>
            </a:lvl9pPr>
          </a:lstStyle>
          <a:p>
            <a:pPr eaLnBrk="1" hangingPunct="1"/>
            <a:r>
              <a:rPr lang="en-US" altLang="en-US" sz="2800" dirty="0">
                <a:solidFill>
                  <a:srgbClr val="16693F"/>
                </a:solidFill>
              </a:rPr>
              <a:t>Optimization </a:t>
            </a:r>
            <a:r>
              <a:rPr lang="en-US" altLang="en-US" sz="2800">
                <a:solidFill>
                  <a:srgbClr val="16693F"/>
                </a:solidFill>
              </a:rPr>
              <a:t>of </a:t>
            </a:r>
            <a:r>
              <a:rPr lang="en-US" altLang="en-US" sz="2800" smtClean="0">
                <a:solidFill>
                  <a:srgbClr val="16693F"/>
                </a:solidFill>
              </a:rPr>
              <a:t>the Large Number of Parameters Required the </a:t>
            </a:r>
            <a:r>
              <a:rPr lang="en-US" altLang="en-US" sz="2800" dirty="0">
                <a:solidFill>
                  <a:srgbClr val="16693F"/>
                </a:solidFill>
              </a:rPr>
              <a:t>Use of a Regularization </a:t>
            </a:r>
            <a:r>
              <a:rPr lang="en-US" altLang="en-US" sz="2800" dirty="0" smtClean="0">
                <a:solidFill>
                  <a:srgbClr val="16693F"/>
                </a:solidFill>
              </a:rPr>
              <a:t>(Penalty) Term</a:t>
            </a:r>
            <a:endParaRPr lang="en-US" altLang="en-US" sz="2800" dirty="0">
              <a:solidFill>
                <a:srgbClr val="16693F"/>
              </a:solidFill>
            </a:endParaRPr>
          </a:p>
        </p:txBody>
      </p:sp>
      <p:sp>
        <p:nvSpPr>
          <p:cNvPr id="3076" name="Text Box 1193"/>
          <p:cNvSpPr txBox="1">
            <a:spLocks noChangeArrowheads="1"/>
          </p:cNvSpPr>
          <p:nvPr/>
        </p:nvSpPr>
        <p:spPr bwMode="auto">
          <a:xfrm>
            <a:off x="4455622" y="2421804"/>
            <a:ext cx="4480560" cy="34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marL="228600" indent="-228600" defTabSz="4179888" eaLnBrk="0" hangingPunct="0">
              <a:defRPr sz="2400" b="1">
                <a:solidFill>
                  <a:schemeClr val="tx1"/>
                </a:solidFill>
                <a:latin typeface="Arial" pitchFamily="34" charset="0"/>
              </a:defRPr>
            </a:lvl1pPr>
            <a:lvl2pPr marL="742950" indent="-285750" defTabSz="4179888" eaLnBrk="0" hangingPunct="0">
              <a:defRPr sz="2400" b="1">
                <a:solidFill>
                  <a:schemeClr val="tx1"/>
                </a:solidFill>
                <a:latin typeface="Arial" pitchFamily="34" charset="0"/>
              </a:defRPr>
            </a:lvl2pPr>
            <a:lvl3pPr marL="1143000" indent="-228600" defTabSz="4179888" eaLnBrk="0" hangingPunct="0">
              <a:defRPr sz="2400" b="1">
                <a:solidFill>
                  <a:schemeClr val="tx1"/>
                </a:solidFill>
                <a:latin typeface="Arial" pitchFamily="34" charset="0"/>
              </a:defRPr>
            </a:lvl3pPr>
            <a:lvl4pPr marL="1600200" indent="-228600" defTabSz="4179888" eaLnBrk="0" hangingPunct="0">
              <a:defRPr sz="2400" b="1">
                <a:solidFill>
                  <a:schemeClr val="tx1"/>
                </a:solidFill>
                <a:latin typeface="Arial" pitchFamily="34" charset="0"/>
              </a:defRPr>
            </a:lvl4pPr>
            <a:lvl5pPr marL="2057400" indent="-228600" defTabSz="4179888" eaLnBrk="0" hangingPunct="0">
              <a:defRPr sz="2400" b="1">
                <a:solidFill>
                  <a:schemeClr val="tx1"/>
                </a:solidFill>
                <a:latin typeface="Arial" pitchFamily="34" charset="0"/>
              </a:defRPr>
            </a:lvl5pPr>
            <a:lvl6pPr marL="2514600" indent="-228600" defTabSz="4179888" eaLnBrk="0" fontAlgn="base" hangingPunct="0">
              <a:spcBef>
                <a:spcPct val="0"/>
              </a:spcBef>
              <a:spcAft>
                <a:spcPct val="0"/>
              </a:spcAft>
              <a:defRPr sz="2400" b="1">
                <a:solidFill>
                  <a:schemeClr val="tx1"/>
                </a:solidFill>
                <a:latin typeface="Arial" pitchFamily="34" charset="0"/>
              </a:defRPr>
            </a:lvl6pPr>
            <a:lvl7pPr marL="2971800" indent="-228600" defTabSz="4179888" eaLnBrk="0" fontAlgn="base" hangingPunct="0">
              <a:spcBef>
                <a:spcPct val="0"/>
              </a:spcBef>
              <a:spcAft>
                <a:spcPct val="0"/>
              </a:spcAft>
              <a:defRPr sz="2400" b="1">
                <a:solidFill>
                  <a:schemeClr val="tx1"/>
                </a:solidFill>
                <a:latin typeface="Arial" pitchFamily="34" charset="0"/>
              </a:defRPr>
            </a:lvl7pPr>
            <a:lvl8pPr marL="3429000" indent="-228600" defTabSz="4179888" eaLnBrk="0" fontAlgn="base" hangingPunct="0">
              <a:spcBef>
                <a:spcPct val="0"/>
              </a:spcBef>
              <a:spcAft>
                <a:spcPct val="0"/>
              </a:spcAft>
              <a:defRPr sz="2400" b="1">
                <a:solidFill>
                  <a:schemeClr val="tx1"/>
                </a:solidFill>
                <a:latin typeface="Arial" pitchFamily="34" charset="0"/>
              </a:defRPr>
            </a:lvl8pPr>
            <a:lvl9pPr marL="3886200" indent="-228600" defTabSz="4179888" eaLnBrk="0" fontAlgn="base" hangingPunct="0">
              <a:spcBef>
                <a:spcPct val="0"/>
              </a:spcBef>
              <a:spcAft>
                <a:spcPct val="0"/>
              </a:spcAft>
              <a:defRPr sz="2400" b="1">
                <a:solidFill>
                  <a:schemeClr val="tx1"/>
                </a:solidFill>
                <a:latin typeface="Arial" pitchFamily="34" charset="0"/>
              </a:defRPr>
            </a:lvl9pPr>
          </a:lstStyle>
          <a:p>
            <a:pPr eaLnBrk="1" hangingPunct="1">
              <a:buFontTx/>
              <a:buChar char="•"/>
            </a:pPr>
            <a:r>
              <a:rPr lang="en-US" altLang="en-US" sz="2000" smtClean="0"/>
              <a:t>Total number of parameters is </a:t>
            </a:r>
          </a:p>
          <a:p>
            <a:pPr marL="0" indent="0" eaLnBrk="1" hangingPunct="1"/>
            <a:r>
              <a:rPr lang="en-US" altLang="en-US" sz="2000"/>
              <a:t> </a:t>
            </a:r>
            <a:r>
              <a:rPr lang="en-US" altLang="en-US" sz="2000" smtClean="0"/>
              <a:t>  (2 X no. of genes) + no. of edges.</a:t>
            </a:r>
            <a:endParaRPr lang="en-US" altLang="en-US" sz="2000" dirty="0"/>
          </a:p>
          <a:p>
            <a:pPr eaLnBrk="1" hangingPunct="1">
              <a:buFontTx/>
              <a:buChar char="•"/>
            </a:pPr>
            <a:r>
              <a:rPr lang="en-US" altLang="en-US" sz="2000" dirty="0"/>
              <a:t>We added a </a:t>
            </a:r>
            <a:r>
              <a:rPr lang="en-US" altLang="en-US" sz="2000" dirty="0" smtClean="0"/>
              <a:t>penalty term </a:t>
            </a:r>
            <a:r>
              <a:rPr lang="en-US" altLang="en-US" sz="2000" dirty="0"/>
              <a:t>so that MATLAB’s optimization algorithm would be able to minimize the function</a:t>
            </a:r>
            <a:r>
              <a:rPr lang="en-US" altLang="en-US" sz="2000" dirty="0" smtClean="0"/>
              <a:t>. </a:t>
            </a:r>
            <a:endParaRPr lang="en-US" altLang="en-US" sz="2000" dirty="0"/>
          </a:p>
          <a:p>
            <a:pPr eaLnBrk="1" hangingPunct="1">
              <a:buFontTx/>
              <a:buChar char="•"/>
            </a:pPr>
            <a:r>
              <a:rPr lang="en-US" altLang="en-US" sz="2000" i="1" dirty="0" smtClean="0"/>
              <a:t>θ</a:t>
            </a:r>
            <a:r>
              <a:rPr lang="en-US" altLang="en-US" sz="2000" dirty="0" smtClean="0"/>
              <a:t> </a:t>
            </a:r>
            <a:r>
              <a:rPr lang="en-US" altLang="en-US" sz="2000" dirty="0"/>
              <a:t>is </a:t>
            </a:r>
            <a:r>
              <a:rPr lang="en-US" altLang="en-US" sz="2000" dirty="0" smtClean="0"/>
              <a:t>the </a:t>
            </a:r>
            <a:r>
              <a:rPr lang="en-US" altLang="en-US" sz="2000" dirty="0"/>
              <a:t>combined production </a:t>
            </a:r>
            <a:r>
              <a:rPr lang="en-US" altLang="en-US" sz="2000" dirty="0" smtClean="0"/>
              <a:t>rate, weight, </a:t>
            </a:r>
            <a:r>
              <a:rPr lang="en-US" altLang="en-US" sz="2000" dirty="0"/>
              <a:t>and </a:t>
            </a:r>
            <a:r>
              <a:rPr lang="en-US" altLang="en-US" sz="2000" dirty="0" smtClean="0"/>
              <a:t>threshold parameters.</a:t>
            </a:r>
          </a:p>
          <a:p>
            <a:pPr eaLnBrk="1" hangingPunct="1">
              <a:buFontTx/>
              <a:buChar char="•"/>
            </a:pPr>
            <a:r>
              <a:rPr lang="en-US" altLang="en-US" sz="2000" dirty="0" smtClean="0"/>
              <a:t> </a:t>
            </a:r>
            <a:r>
              <a:rPr lang="en-US" altLang="en-US" sz="2000" i="1" dirty="0" smtClean="0">
                <a:latin typeface="Symbol" panose="05050102010706020507" pitchFamily="18" charset="2"/>
              </a:rPr>
              <a:t>a</a:t>
            </a:r>
            <a:r>
              <a:rPr lang="en-US" altLang="en-US" sz="2000" dirty="0" smtClean="0"/>
              <a:t> is determined empirically from the “elbow” of the L-curve.</a:t>
            </a:r>
            <a:endParaRPr lang="en-US" altLang="en-US" sz="2000" dirty="0"/>
          </a:p>
        </p:txBody>
      </p:sp>
      <p:graphicFrame>
        <p:nvGraphicFramePr>
          <p:cNvPr id="3074" name="Object 3"/>
          <p:cNvGraphicFramePr>
            <a:graphicFrameLocks noChangeAspect="1"/>
          </p:cNvGraphicFramePr>
          <p:nvPr>
            <p:extLst>
              <p:ext uri="{D42A27DB-BD31-4B8C-83A1-F6EECF244321}">
                <p14:modId xmlns:p14="http://schemas.microsoft.com/office/powerpoint/2010/main" val="1277396884"/>
              </p:ext>
            </p:extLst>
          </p:nvPr>
        </p:nvGraphicFramePr>
        <p:xfrm>
          <a:off x="2125120" y="1382679"/>
          <a:ext cx="4340225" cy="974725"/>
        </p:xfrm>
        <a:graphic>
          <a:graphicData uri="http://schemas.openxmlformats.org/presentationml/2006/ole">
            <mc:AlternateContent xmlns:mc="http://schemas.openxmlformats.org/markup-compatibility/2006">
              <mc:Choice xmlns:v="urn:schemas-microsoft-com:vml" Requires="v">
                <p:oleObj spid="_x0000_s6350" name="Equation" r:id="rId5" imgW="2108160" imgH="444240" progId="Equation.3">
                  <p:embed/>
                </p:oleObj>
              </mc:Choice>
              <mc:Fallback>
                <p:oleObj name="Equation" r:id="rId5" imgW="2108160" imgH="44424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25120" y="1382679"/>
                        <a:ext cx="4340225" cy="9747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extBox 1"/>
          <p:cNvSpPr txBox="1"/>
          <p:nvPr/>
        </p:nvSpPr>
        <p:spPr>
          <a:xfrm>
            <a:off x="847885" y="6184655"/>
            <a:ext cx="3416320" cy="369332"/>
          </a:xfrm>
          <a:prstGeom prst="rect">
            <a:avLst/>
          </a:prstGeom>
          <a:noFill/>
        </p:spPr>
        <p:txBody>
          <a:bodyPr wrap="none" rtlCol="0">
            <a:spAutoFit/>
          </a:bodyPr>
          <a:lstStyle/>
          <a:p>
            <a:r>
              <a:rPr lang="en-US" b="1" dirty="0" smtClean="0"/>
              <a:t>Parameter Penalty Magnitude</a:t>
            </a:r>
            <a:endParaRPr lang="en-US" b="1" dirty="0"/>
          </a:p>
        </p:txBody>
      </p:sp>
      <p:sp>
        <p:nvSpPr>
          <p:cNvPr id="3" name="TextBox 2"/>
          <p:cNvSpPr txBox="1"/>
          <p:nvPr/>
        </p:nvSpPr>
        <p:spPr>
          <a:xfrm rot="16200000">
            <a:off x="-1105691" y="4064953"/>
            <a:ext cx="2787943" cy="369332"/>
          </a:xfrm>
          <a:prstGeom prst="rect">
            <a:avLst/>
          </a:prstGeom>
          <a:noFill/>
        </p:spPr>
        <p:txBody>
          <a:bodyPr wrap="none" rtlCol="0">
            <a:spAutoFit/>
          </a:bodyPr>
          <a:lstStyle/>
          <a:p>
            <a:r>
              <a:rPr lang="en-US" b="1" dirty="0" smtClean="0"/>
              <a:t>Least Squares Residual</a:t>
            </a:r>
            <a:endParaRPr lang="en-US" b="1" dirty="0"/>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Shape 175"/>
          <p:cNvPicPr preferRelativeResize="0"/>
          <p:nvPr/>
        </p:nvPicPr>
        <p:blipFill rotWithShape="1">
          <a:blip r:embed="rId3">
            <a:alphaModFix/>
          </a:blip>
          <a:srcRect/>
          <a:stretch/>
        </p:blipFill>
        <p:spPr>
          <a:xfrm>
            <a:off x="1256560" y="1603589"/>
            <a:ext cx="6600900" cy="4948875"/>
          </a:xfrm>
          <a:prstGeom prst="rect">
            <a:avLst/>
          </a:prstGeom>
          <a:noFill/>
          <a:ln w="38100" cap="flat" cmpd="sng">
            <a:solidFill>
              <a:schemeClr val="dk2"/>
            </a:solidFill>
            <a:prstDash val="solid"/>
            <a:round/>
            <a:headEnd type="none" w="med" len="med"/>
            <a:tailEnd type="none" w="med" len="med"/>
          </a:ln>
        </p:spPr>
      </p:pic>
      <p:sp>
        <p:nvSpPr>
          <p:cNvPr id="9" name="Text Box 1116"/>
          <p:cNvSpPr txBox="1">
            <a:spLocks noChangeArrowheads="1"/>
          </p:cNvSpPr>
          <p:nvPr/>
        </p:nvSpPr>
        <p:spPr bwMode="auto">
          <a:xfrm>
            <a:off x="1150094" y="482014"/>
            <a:ext cx="6705600"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itchFamily="34" charset="0"/>
              </a:defRPr>
            </a:lvl1pPr>
            <a:lvl2pPr marL="742950" indent="-285750" eaLnBrk="0" hangingPunct="0">
              <a:defRPr sz="2400" b="1">
                <a:solidFill>
                  <a:schemeClr val="tx1"/>
                </a:solidFill>
                <a:latin typeface="Arial" pitchFamily="34" charset="0"/>
              </a:defRPr>
            </a:lvl2pPr>
            <a:lvl3pPr marL="1143000" indent="-228600" eaLnBrk="0" hangingPunct="0">
              <a:defRPr sz="2400" b="1">
                <a:solidFill>
                  <a:schemeClr val="tx1"/>
                </a:solidFill>
                <a:latin typeface="Arial" pitchFamily="34" charset="0"/>
              </a:defRPr>
            </a:lvl3pPr>
            <a:lvl4pPr marL="1600200" indent="-228600" eaLnBrk="0" hangingPunct="0">
              <a:defRPr sz="2400" b="1">
                <a:solidFill>
                  <a:schemeClr val="tx1"/>
                </a:solidFill>
                <a:latin typeface="Arial" pitchFamily="34" charset="0"/>
              </a:defRPr>
            </a:lvl4pPr>
            <a:lvl5pPr marL="2057400" indent="-228600" eaLnBrk="0" hangingPunct="0">
              <a:defRPr sz="2400" b="1">
                <a:solidFill>
                  <a:schemeClr val="tx1"/>
                </a:solidFill>
                <a:latin typeface="Arial" pitchFamily="34" charset="0"/>
              </a:defRPr>
            </a:lvl5pPr>
            <a:lvl6pPr marL="2514600" indent="-228600" eaLnBrk="0" fontAlgn="base" hangingPunct="0">
              <a:spcBef>
                <a:spcPct val="0"/>
              </a:spcBef>
              <a:spcAft>
                <a:spcPct val="0"/>
              </a:spcAft>
              <a:defRPr sz="2400" b="1">
                <a:solidFill>
                  <a:schemeClr val="tx1"/>
                </a:solidFill>
                <a:latin typeface="Arial" pitchFamily="34" charset="0"/>
              </a:defRPr>
            </a:lvl6pPr>
            <a:lvl7pPr marL="2971800" indent="-228600" eaLnBrk="0" fontAlgn="base" hangingPunct="0">
              <a:spcBef>
                <a:spcPct val="0"/>
              </a:spcBef>
              <a:spcAft>
                <a:spcPct val="0"/>
              </a:spcAft>
              <a:defRPr sz="2400" b="1">
                <a:solidFill>
                  <a:schemeClr val="tx1"/>
                </a:solidFill>
                <a:latin typeface="Arial" pitchFamily="34" charset="0"/>
              </a:defRPr>
            </a:lvl7pPr>
            <a:lvl8pPr marL="3429000" indent="-228600" eaLnBrk="0" fontAlgn="base" hangingPunct="0">
              <a:spcBef>
                <a:spcPct val="0"/>
              </a:spcBef>
              <a:spcAft>
                <a:spcPct val="0"/>
              </a:spcAft>
              <a:defRPr sz="2400" b="1">
                <a:solidFill>
                  <a:schemeClr val="tx1"/>
                </a:solidFill>
                <a:latin typeface="Arial" pitchFamily="34" charset="0"/>
              </a:defRPr>
            </a:lvl8pPr>
            <a:lvl9pPr marL="3886200" indent="-228600" eaLnBrk="0" fontAlgn="base" hangingPunct="0">
              <a:spcBef>
                <a:spcPct val="0"/>
              </a:spcBef>
              <a:spcAft>
                <a:spcPct val="0"/>
              </a:spcAft>
              <a:defRPr sz="2400" b="1">
                <a:solidFill>
                  <a:schemeClr val="tx1"/>
                </a:solidFill>
                <a:latin typeface="Arial" pitchFamily="34" charset="0"/>
              </a:defRPr>
            </a:lvl9pPr>
          </a:lstStyle>
          <a:p>
            <a:pPr eaLnBrk="1" hangingPunct="1"/>
            <a:r>
              <a:rPr lang="en-US" altLang="en-US" sz="2800" dirty="0">
                <a:solidFill>
                  <a:srgbClr val="16693F"/>
                </a:solidFill>
                <a:ea typeface="MS PGothic" pitchFamily="34" charset="-128"/>
              </a:rPr>
              <a:t>Forward Simulation of the Model Fits the Microarray Data</a:t>
            </a:r>
          </a:p>
        </p:txBody>
      </p:sp>
    </p:spTree>
    <p:extLst>
      <p:ext uri="{BB962C8B-B14F-4D97-AF65-F5344CB8AC3E}">
        <p14:creationId xmlns:p14="http://schemas.microsoft.com/office/powerpoint/2010/main" val="3789086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533400"/>
            <a:ext cx="8578735" cy="990600"/>
          </a:xfrm>
        </p:spPr>
        <p:txBody>
          <a:bodyPr>
            <a:noAutofit/>
          </a:bodyPr>
          <a:lstStyle/>
          <a:p>
            <a:r>
              <a:rPr lang="en-US" sz="2800" b="1" dirty="0" err="1" smtClean="0"/>
              <a:t>GRNsight</a:t>
            </a:r>
            <a:r>
              <a:rPr lang="en-US" sz="2800" b="1" dirty="0" smtClean="0"/>
              <a:t> Rapidly Generates GRN graphs Using Our Customizations to the Open Source D3 Library</a:t>
            </a:r>
            <a:endParaRPr lang="en-US" sz="2800" b="1" dirty="0"/>
          </a:p>
        </p:txBody>
      </p:sp>
      <p:sp>
        <p:nvSpPr>
          <p:cNvPr id="10" name="TextBox 9"/>
          <p:cNvSpPr txBox="1"/>
          <p:nvPr/>
        </p:nvSpPr>
        <p:spPr>
          <a:xfrm>
            <a:off x="2144765" y="6389264"/>
            <a:ext cx="4775480" cy="369332"/>
          </a:xfrm>
          <a:prstGeom prst="rect">
            <a:avLst/>
          </a:prstGeom>
          <a:noFill/>
        </p:spPr>
        <p:txBody>
          <a:bodyPr wrap="square" rtlCol="0">
            <a:spAutoFit/>
          </a:bodyPr>
          <a:lstStyle/>
          <a:p>
            <a:r>
              <a:rPr lang="en-US" b="1" dirty="0" smtClean="0"/>
              <a:t>Adobe Illustrator:  several hours to create</a:t>
            </a:r>
            <a:endParaRPr lang="en-US" b="1" dirty="0"/>
          </a:p>
        </p:txBody>
      </p:sp>
      <p:pic>
        <p:nvPicPr>
          <p:cNvPr id="7172" name="Picture 4" descr="demo-3-illustrator"/>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2008043" y="1636232"/>
            <a:ext cx="5048925" cy="46938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638532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533400"/>
            <a:ext cx="8578735" cy="990600"/>
          </a:xfrm>
        </p:spPr>
        <p:txBody>
          <a:bodyPr>
            <a:noAutofit/>
          </a:bodyPr>
          <a:lstStyle/>
          <a:p>
            <a:r>
              <a:rPr lang="en-US" sz="2800" b="1" dirty="0" err="1" smtClean="0"/>
              <a:t>GRNsight</a:t>
            </a:r>
            <a:r>
              <a:rPr lang="en-US" sz="2800" b="1" dirty="0" smtClean="0"/>
              <a:t> Rapidly Generates GRN graphs Using Our Customizations to the Open Source D3 Library</a:t>
            </a:r>
            <a:endParaRPr lang="en-US" sz="2800" b="1" dirty="0"/>
          </a:p>
        </p:txBody>
      </p:sp>
      <p:sp>
        <p:nvSpPr>
          <p:cNvPr id="10" name="TextBox 9"/>
          <p:cNvSpPr txBox="1"/>
          <p:nvPr/>
        </p:nvSpPr>
        <p:spPr>
          <a:xfrm>
            <a:off x="1212105" y="6389264"/>
            <a:ext cx="6749319" cy="369332"/>
          </a:xfrm>
          <a:prstGeom prst="rect">
            <a:avLst/>
          </a:prstGeom>
          <a:noFill/>
        </p:spPr>
        <p:txBody>
          <a:bodyPr wrap="square" rtlCol="0">
            <a:spAutoFit/>
          </a:bodyPr>
          <a:lstStyle/>
          <a:p>
            <a:r>
              <a:rPr lang="en-US" b="1" smtClean="0"/>
              <a:t>GRNsight: 10 milliseconds to generate, 5 minutes to arrange</a:t>
            </a:r>
            <a:endParaRPr lang="en-US" b="1" dirty="0"/>
          </a:p>
        </p:txBody>
      </p:sp>
      <p:pic>
        <p:nvPicPr>
          <p:cNvPr id="7170" name="Picture 2" descr="demo-3-paper"/>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1939592" y="1905631"/>
            <a:ext cx="5185826" cy="41550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204828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533400"/>
            <a:ext cx="8578735" cy="990600"/>
          </a:xfrm>
        </p:spPr>
        <p:txBody>
          <a:bodyPr>
            <a:noAutofit/>
          </a:bodyPr>
          <a:lstStyle/>
          <a:p>
            <a:r>
              <a:rPr lang="en-US" sz="2800" b="1" dirty="0" err="1" smtClean="0"/>
              <a:t>GRNsight</a:t>
            </a:r>
            <a:r>
              <a:rPr lang="en-US" sz="2800" b="1" dirty="0" smtClean="0"/>
              <a:t> Rapidly Generates GRN graphs Using Our Customizations to the Open Source D3 Library</a:t>
            </a:r>
            <a:endParaRPr lang="en-US" sz="2800" b="1" dirty="0"/>
          </a:p>
        </p:txBody>
      </p:sp>
      <p:sp>
        <p:nvSpPr>
          <p:cNvPr id="10" name="TextBox 9"/>
          <p:cNvSpPr txBox="1"/>
          <p:nvPr/>
        </p:nvSpPr>
        <p:spPr>
          <a:xfrm>
            <a:off x="544287" y="6389264"/>
            <a:ext cx="8011886" cy="369332"/>
          </a:xfrm>
          <a:prstGeom prst="rect">
            <a:avLst/>
          </a:prstGeom>
          <a:noFill/>
        </p:spPr>
        <p:txBody>
          <a:bodyPr wrap="square" rtlCol="0">
            <a:spAutoFit/>
          </a:bodyPr>
          <a:lstStyle/>
          <a:p>
            <a:r>
              <a:rPr lang="en-US" b="1" smtClean="0"/>
              <a:t>GRNsight: colored and variable thickness edges reveal patterns in data</a:t>
            </a:r>
            <a:endParaRPr lang="en-US" b="1" dirty="0"/>
          </a:p>
        </p:txBody>
      </p:sp>
      <p:pic>
        <p:nvPicPr>
          <p:cNvPr id="7170" name="Picture 2" descr="demo-3-paper"/>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1939592" y="1905631"/>
            <a:ext cx="5185826" cy="4155006"/>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descr="demo-4-auto"/>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858493" y="1873362"/>
            <a:ext cx="5348025" cy="4219545"/>
          </a:xfrm>
          <a:prstGeom prst="rect">
            <a:avLst/>
          </a:prstGeom>
          <a:noFill/>
          <a:extLst>
            <a:ext uri="{909E8E84-426E-40DD-AFC4-6F175D3DCCD1}">
              <a14:hiddenFill xmlns:a14="http://schemas.microsoft.com/office/drawing/2010/main">
                <a:solidFill>
                  <a:srgbClr val="FFFFFF"/>
                </a:solidFill>
              </a14:hiddenFill>
            </a:ext>
          </a:extLst>
        </p:spPr>
      </p:pic>
      <p:cxnSp>
        <p:nvCxnSpPr>
          <p:cNvPr id="4" name="Straight Arrow Connector 3"/>
          <p:cNvCxnSpPr/>
          <p:nvPr/>
        </p:nvCxnSpPr>
        <p:spPr>
          <a:xfrm>
            <a:off x="7467594" y="3479033"/>
            <a:ext cx="733647" cy="0"/>
          </a:xfrm>
          <a:prstGeom prst="straightConnector1">
            <a:avLst/>
          </a:prstGeom>
          <a:ln>
            <a:solidFill>
              <a:srgbClr val="9C9C9C"/>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7467594" y="2298823"/>
            <a:ext cx="733647" cy="0"/>
          </a:xfrm>
          <a:prstGeom prst="straightConnector1">
            <a:avLst/>
          </a:prstGeom>
          <a:ln w="57150">
            <a:solidFill>
              <a:srgbClr val="C51789"/>
            </a:solidFill>
            <a:tailEnd type="triangle"/>
          </a:ln>
        </p:spPr>
        <p:style>
          <a:lnRef idx="1">
            <a:schemeClr val="accent1"/>
          </a:lnRef>
          <a:fillRef idx="0">
            <a:schemeClr val="accent1"/>
          </a:fillRef>
          <a:effectRef idx="0">
            <a:schemeClr val="accent1"/>
          </a:effectRef>
          <a:fontRef idx="minor">
            <a:schemeClr val="tx1"/>
          </a:fontRef>
        </p:style>
      </p:cxnSp>
      <p:grpSp>
        <p:nvGrpSpPr>
          <p:cNvPr id="6" name="Group 5"/>
          <p:cNvGrpSpPr/>
          <p:nvPr/>
        </p:nvGrpSpPr>
        <p:grpSpPr>
          <a:xfrm>
            <a:off x="7467594" y="2777288"/>
            <a:ext cx="733647" cy="260499"/>
            <a:chOff x="294155" y="3370522"/>
            <a:chExt cx="733647" cy="260499"/>
          </a:xfrm>
        </p:grpSpPr>
        <p:cxnSp>
          <p:nvCxnSpPr>
            <p:cNvPr id="9" name="Straight Arrow Connector 8"/>
            <p:cNvCxnSpPr/>
            <p:nvPr/>
          </p:nvCxnSpPr>
          <p:spPr>
            <a:xfrm>
              <a:off x="294155" y="3500771"/>
              <a:ext cx="733647" cy="0"/>
            </a:xfrm>
            <a:prstGeom prst="straightConnector1">
              <a:avLst/>
            </a:prstGeom>
            <a:ln w="57150">
              <a:solidFill>
                <a:srgbClr val="05CDDA"/>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1015403" y="3370522"/>
              <a:ext cx="0" cy="260499"/>
            </a:xfrm>
            <a:prstGeom prst="straightConnector1">
              <a:avLst/>
            </a:prstGeom>
            <a:ln w="57150" cap="rnd">
              <a:solidFill>
                <a:srgbClr val="05CDDA"/>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3" name="TextBox 2"/>
          <p:cNvSpPr txBox="1"/>
          <p:nvPr/>
        </p:nvSpPr>
        <p:spPr>
          <a:xfrm>
            <a:off x="7361264" y="1924490"/>
            <a:ext cx="1159292" cy="369332"/>
          </a:xfrm>
          <a:prstGeom prst="rect">
            <a:avLst/>
          </a:prstGeom>
          <a:noFill/>
        </p:spPr>
        <p:txBody>
          <a:bodyPr wrap="none" rtlCol="0">
            <a:spAutoFit/>
          </a:bodyPr>
          <a:lstStyle/>
          <a:p>
            <a:r>
              <a:rPr lang="en-US" smtClean="0"/>
              <a:t>activation</a:t>
            </a:r>
            <a:endParaRPr lang="en-US"/>
          </a:p>
        </p:txBody>
      </p:sp>
      <p:sp>
        <p:nvSpPr>
          <p:cNvPr id="5" name="TextBox 4"/>
          <p:cNvSpPr txBox="1"/>
          <p:nvPr/>
        </p:nvSpPr>
        <p:spPr>
          <a:xfrm>
            <a:off x="7361264" y="2458306"/>
            <a:ext cx="1261884" cy="369332"/>
          </a:xfrm>
          <a:prstGeom prst="rect">
            <a:avLst/>
          </a:prstGeom>
          <a:noFill/>
        </p:spPr>
        <p:txBody>
          <a:bodyPr wrap="none" rtlCol="0">
            <a:spAutoFit/>
          </a:bodyPr>
          <a:lstStyle/>
          <a:p>
            <a:r>
              <a:rPr lang="en-US" smtClean="0"/>
              <a:t>repression</a:t>
            </a:r>
            <a:endParaRPr lang="en-US"/>
          </a:p>
        </p:txBody>
      </p:sp>
      <p:sp>
        <p:nvSpPr>
          <p:cNvPr id="7" name="TextBox 6"/>
          <p:cNvSpPr txBox="1"/>
          <p:nvPr/>
        </p:nvSpPr>
        <p:spPr>
          <a:xfrm>
            <a:off x="7361264" y="3115335"/>
            <a:ext cx="1710725" cy="369332"/>
          </a:xfrm>
          <a:prstGeom prst="rect">
            <a:avLst/>
          </a:prstGeom>
          <a:noFill/>
        </p:spPr>
        <p:txBody>
          <a:bodyPr wrap="none" rtlCol="0">
            <a:spAutoFit/>
          </a:bodyPr>
          <a:lstStyle/>
          <a:p>
            <a:r>
              <a:rPr lang="en-US" smtClean="0"/>
              <a:t>weak influence</a:t>
            </a:r>
          </a:p>
        </p:txBody>
      </p:sp>
    </p:spTree>
    <p:extLst>
      <p:ext uri="{BB962C8B-B14F-4D97-AF65-F5344CB8AC3E}">
        <p14:creationId xmlns:p14="http://schemas.microsoft.com/office/powerpoint/2010/main" val="151100347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8223" y="416438"/>
            <a:ext cx="8897711" cy="990600"/>
          </a:xfrm>
        </p:spPr>
        <p:txBody>
          <a:bodyPr>
            <a:noAutofit/>
          </a:bodyPr>
          <a:lstStyle/>
          <a:p>
            <a:r>
              <a:rPr lang="en-US" sz="2800" b="1" smtClean="0"/>
              <a:t>LSE to Minimum Theoretical LSE Ratio Does Not Change Drastically with Network Size</a:t>
            </a:r>
            <a:endParaRPr lang="en-US" sz="2800" b="1" dirty="0"/>
          </a:p>
        </p:txBody>
      </p:sp>
      <p:pic>
        <p:nvPicPr>
          <p:cNvPr id="6" name="Picture 699"/>
          <p:cNvPicPr>
            <a:picLocks noChangeAspect="1" noChangeArrowheads="1"/>
          </p:cNvPicPr>
          <p:nvPr/>
        </p:nvPicPr>
        <p:blipFill rotWithShape="1">
          <a:blip r:embed="rId2" cstate="email">
            <a:extLst>
              <a:ext uri="{28A0092B-C50C-407E-A947-70E740481C1C}">
                <a14:useLocalDpi xmlns:a14="http://schemas.microsoft.com/office/drawing/2010/main" val="0"/>
              </a:ext>
            </a:extLst>
          </a:blip>
          <a:srcRect l="22810" t="22553" r="3015" b="9863"/>
          <a:stretch/>
        </p:blipFill>
        <p:spPr bwMode="auto">
          <a:xfrm>
            <a:off x="4541462" y="1524000"/>
            <a:ext cx="3907435" cy="24407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702"/>
          <p:cNvPicPr>
            <a:picLocks noChangeAspect="1" noChangeArrowheads="1"/>
          </p:cNvPicPr>
          <p:nvPr/>
        </p:nvPicPr>
        <p:blipFill rotWithShape="1">
          <a:blip r:embed="rId3" cstate="email">
            <a:extLst>
              <a:ext uri="{28A0092B-C50C-407E-A947-70E740481C1C}">
                <a14:useLocalDpi xmlns:a14="http://schemas.microsoft.com/office/drawing/2010/main" val="0"/>
              </a:ext>
            </a:extLst>
          </a:blip>
          <a:srcRect l="23244" t="10656" r="2473" b="21603"/>
          <a:stretch/>
        </p:blipFill>
        <p:spPr bwMode="auto">
          <a:xfrm>
            <a:off x="608082" y="1552673"/>
            <a:ext cx="3832279" cy="23958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705"/>
          <p:cNvPicPr>
            <a:picLocks noChangeAspect="1" noChangeArrowheads="1"/>
          </p:cNvPicPr>
          <p:nvPr/>
        </p:nvPicPr>
        <p:blipFill rotWithShape="1">
          <a:blip r:embed="rId4" cstate="email">
            <a:extLst>
              <a:ext uri="{28A0092B-C50C-407E-A947-70E740481C1C}">
                <a14:useLocalDpi xmlns:a14="http://schemas.microsoft.com/office/drawing/2010/main" val="0"/>
              </a:ext>
            </a:extLst>
          </a:blip>
          <a:srcRect l="23354" t="10815" r="2906" b="21443"/>
          <a:stretch/>
        </p:blipFill>
        <p:spPr bwMode="auto">
          <a:xfrm>
            <a:off x="608082" y="4246697"/>
            <a:ext cx="3695231" cy="23272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708"/>
          <p:cNvPicPr>
            <a:picLocks noChangeAspect="1" noChangeArrowheads="1"/>
          </p:cNvPicPr>
          <p:nvPr/>
        </p:nvPicPr>
        <p:blipFill rotWithShape="1">
          <a:blip r:embed="rId5" cstate="email">
            <a:extLst>
              <a:ext uri="{28A0092B-C50C-407E-A947-70E740481C1C}">
                <a14:useLocalDpi xmlns:a14="http://schemas.microsoft.com/office/drawing/2010/main" val="0"/>
              </a:ext>
            </a:extLst>
          </a:blip>
          <a:srcRect l="22810" t="10814" r="2906" b="21920"/>
          <a:stretch/>
        </p:blipFill>
        <p:spPr bwMode="auto">
          <a:xfrm>
            <a:off x="4620591" y="4186844"/>
            <a:ext cx="3749176" cy="23274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TextBox 10"/>
          <p:cNvSpPr txBox="1"/>
          <p:nvPr/>
        </p:nvSpPr>
        <p:spPr>
          <a:xfrm>
            <a:off x="1095837" y="2479089"/>
            <a:ext cx="2793771" cy="646331"/>
          </a:xfrm>
          <a:prstGeom prst="rect">
            <a:avLst/>
          </a:prstGeom>
          <a:solidFill>
            <a:schemeClr val="bg1"/>
          </a:solidFill>
          <a:ln>
            <a:solidFill>
              <a:schemeClr val="bg1">
                <a:lumMod val="65000"/>
              </a:schemeClr>
            </a:solidFill>
          </a:ln>
        </p:spPr>
        <p:txBody>
          <a:bodyPr wrap="square" rtlCol="0">
            <a:spAutoFit/>
          </a:bodyPr>
          <a:lstStyle/>
          <a:p>
            <a:pPr algn="ctr"/>
            <a:r>
              <a:rPr lang="en-US" sz="1800" b="1" dirty="0" smtClean="0">
                <a:latin typeface="Arial"/>
                <a:cs typeface="Arial"/>
              </a:rPr>
              <a:t>30 genes, </a:t>
            </a:r>
            <a:r>
              <a:rPr lang="en-US" sz="1800" b="1" smtClean="0">
                <a:latin typeface="Arial"/>
                <a:cs typeface="Arial"/>
              </a:rPr>
              <a:t>90 edges</a:t>
            </a:r>
          </a:p>
          <a:p>
            <a:pPr algn="ctr"/>
            <a:r>
              <a:rPr lang="en-US" b="1" smtClean="0">
                <a:latin typeface="Arial"/>
                <a:cs typeface="Arial"/>
              </a:rPr>
              <a:t>LSE/min LSE = 1.41</a:t>
            </a:r>
            <a:endParaRPr lang="en-US" sz="1800" b="1" dirty="0" smtClean="0">
              <a:latin typeface="Arial"/>
              <a:cs typeface="Arial"/>
            </a:endParaRPr>
          </a:p>
        </p:txBody>
      </p:sp>
      <p:sp>
        <p:nvSpPr>
          <p:cNvPr id="12" name="TextBox 11"/>
          <p:cNvSpPr txBox="1"/>
          <p:nvPr/>
        </p:nvSpPr>
        <p:spPr>
          <a:xfrm>
            <a:off x="5146940" y="2479089"/>
            <a:ext cx="2793771" cy="646331"/>
          </a:xfrm>
          <a:prstGeom prst="rect">
            <a:avLst/>
          </a:prstGeom>
          <a:solidFill>
            <a:schemeClr val="bg1"/>
          </a:solidFill>
          <a:ln>
            <a:solidFill>
              <a:schemeClr val="bg1">
                <a:lumMod val="65000"/>
              </a:schemeClr>
            </a:solidFill>
          </a:ln>
        </p:spPr>
        <p:txBody>
          <a:bodyPr wrap="square" rtlCol="0">
            <a:spAutoFit/>
          </a:bodyPr>
          <a:lstStyle/>
          <a:p>
            <a:pPr algn="ctr"/>
            <a:r>
              <a:rPr lang="en-US" sz="1800" b="1" dirty="0" smtClean="0">
                <a:latin typeface="Arial"/>
                <a:cs typeface="Arial"/>
              </a:rPr>
              <a:t>25 genes, </a:t>
            </a:r>
            <a:r>
              <a:rPr lang="en-US" sz="1800" b="1" smtClean="0">
                <a:latin typeface="Arial"/>
                <a:cs typeface="Arial"/>
              </a:rPr>
              <a:t>68 edges</a:t>
            </a:r>
          </a:p>
          <a:p>
            <a:pPr algn="ctr"/>
            <a:r>
              <a:rPr lang="en-US" b="1" smtClean="0">
                <a:latin typeface="Arial"/>
                <a:cs typeface="Arial"/>
              </a:rPr>
              <a:t>LSE/min LSE = 1.44</a:t>
            </a:r>
            <a:endParaRPr lang="en-US" sz="1800" b="1" dirty="0" smtClean="0">
              <a:latin typeface="Arial"/>
              <a:cs typeface="Arial"/>
            </a:endParaRPr>
          </a:p>
        </p:txBody>
      </p:sp>
      <p:sp>
        <p:nvSpPr>
          <p:cNvPr id="13" name="TextBox 12"/>
          <p:cNvSpPr txBox="1"/>
          <p:nvPr/>
        </p:nvSpPr>
        <p:spPr>
          <a:xfrm>
            <a:off x="1095837" y="5159251"/>
            <a:ext cx="2793771" cy="646331"/>
          </a:xfrm>
          <a:prstGeom prst="rect">
            <a:avLst/>
          </a:prstGeom>
          <a:solidFill>
            <a:schemeClr val="bg1"/>
          </a:solidFill>
          <a:ln>
            <a:solidFill>
              <a:schemeClr val="bg1">
                <a:lumMod val="65000"/>
              </a:schemeClr>
            </a:solidFill>
          </a:ln>
        </p:spPr>
        <p:txBody>
          <a:bodyPr wrap="square" rtlCol="0">
            <a:spAutoFit/>
          </a:bodyPr>
          <a:lstStyle/>
          <a:p>
            <a:pPr algn="ctr"/>
            <a:r>
              <a:rPr lang="en-US" sz="1800" b="1" dirty="0" smtClean="0">
                <a:latin typeface="Arial"/>
                <a:cs typeface="Arial"/>
              </a:rPr>
              <a:t>20 genes, </a:t>
            </a:r>
            <a:r>
              <a:rPr lang="en-US" sz="1800" b="1" smtClean="0">
                <a:latin typeface="Arial"/>
                <a:cs typeface="Arial"/>
              </a:rPr>
              <a:t>46 edges</a:t>
            </a:r>
          </a:p>
          <a:p>
            <a:pPr algn="ctr"/>
            <a:r>
              <a:rPr lang="en-US" b="1" smtClean="0">
                <a:latin typeface="Arial"/>
                <a:cs typeface="Arial"/>
              </a:rPr>
              <a:t>LSE/min LSE = 1.44</a:t>
            </a:r>
            <a:endParaRPr lang="en-US" sz="1800" b="1" dirty="0" smtClean="0">
              <a:latin typeface="Arial"/>
              <a:cs typeface="Arial"/>
            </a:endParaRPr>
          </a:p>
        </p:txBody>
      </p:sp>
      <p:sp>
        <p:nvSpPr>
          <p:cNvPr id="14" name="TextBox 13"/>
          <p:cNvSpPr txBox="1"/>
          <p:nvPr/>
        </p:nvSpPr>
        <p:spPr>
          <a:xfrm>
            <a:off x="5146940" y="5159251"/>
            <a:ext cx="2793771" cy="646331"/>
          </a:xfrm>
          <a:prstGeom prst="rect">
            <a:avLst/>
          </a:prstGeom>
          <a:solidFill>
            <a:schemeClr val="bg1"/>
          </a:solidFill>
          <a:ln>
            <a:solidFill>
              <a:schemeClr val="bg1">
                <a:lumMod val="65000"/>
              </a:schemeClr>
            </a:solidFill>
          </a:ln>
        </p:spPr>
        <p:txBody>
          <a:bodyPr wrap="square" rtlCol="0">
            <a:spAutoFit/>
          </a:bodyPr>
          <a:lstStyle/>
          <a:p>
            <a:pPr algn="ctr"/>
            <a:r>
              <a:rPr lang="en-US" sz="1800" b="1" dirty="0" smtClean="0">
                <a:latin typeface="Arial"/>
                <a:cs typeface="Arial"/>
              </a:rPr>
              <a:t>15 genes, </a:t>
            </a:r>
            <a:r>
              <a:rPr lang="en-US" sz="1800" b="1" smtClean="0">
                <a:latin typeface="Arial"/>
                <a:cs typeface="Arial"/>
              </a:rPr>
              <a:t>28 edges</a:t>
            </a:r>
          </a:p>
          <a:p>
            <a:pPr algn="ctr"/>
            <a:r>
              <a:rPr lang="en-US" b="1" smtClean="0">
                <a:latin typeface="Arial"/>
                <a:cs typeface="Arial"/>
              </a:rPr>
              <a:t>LSE/min LSE = 1.46</a:t>
            </a:r>
            <a:endParaRPr lang="en-US" sz="1800" b="1" dirty="0" smtClean="0">
              <a:latin typeface="Arial"/>
              <a:cs typeface="Arial"/>
            </a:endParaRPr>
          </a:p>
        </p:txBody>
      </p:sp>
    </p:spTree>
    <p:extLst>
      <p:ext uri="{BB962C8B-B14F-4D97-AF65-F5344CB8AC3E}">
        <p14:creationId xmlns:p14="http://schemas.microsoft.com/office/powerpoint/2010/main" val="325584492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8223" y="416438"/>
            <a:ext cx="8897711" cy="990600"/>
          </a:xfrm>
        </p:spPr>
        <p:txBody>
          <a:bodyPr>
            <a:noAutofit/>
          </a:bodyPr>
          <a:lstStyle/>
          <a:p>
            <a:r>
              <a:rPr lang="en-US" sz="2800" b="1" smtClean="0"/>
              <a:t>But Weights, Production Rates, and Threshold Parameter Values Do Fluctuate Based on Connectivity</a:t>
            </a:r>
            <a:endParaRPr lang="en-US" sz="2800" b="1" dirty="0"/>
          </a:p>
        </p:txBody>
      </p:sp>
      <p:pic>
        <p:nvPicPr>
          <p:cNvPr id="6" name="Picture 699"/>
          <p:cNvPicPr>
            <a:picLocks noChangeAspect="1" noChangeArrowheads="1"/>
          </p:cNvPicPr>
          <p:nvPr/>
        </p:nvPicPr>
        <p:blipFill rotWithShape="1">
          <a:blip r:embed="rId2" cstate="email">
            <a:extLst>
              <a:ext uri="{28A0092B-C50C-407E-A947-70E740481C1C}">
                <a14:useLocalDpi xmlns:a14="http://schemas.microsoft.com/office/drawing/2010/main" val="0"/>
              </a:ext>
            </a:extLst>
          </a:blip>
          <a:srcRect l="22810" t="22553" r="3015" b="9863"/>
          <a:stretch/>
        </p:blipFill>
        <p:spPr bwMode="auto">
          <a:xfrm>
            <a:off x="4541462" y="1524000"/>
            <a:ext cx="3907435" cy="24407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702"/>
          <p:cNvPicPr>
            <a:picLocks noChangeAspect="1" noChangeArrowheads="1"/>
          </p:cNvPicPr>
          <p:nvPr/>
        </p:nvPicPr>
        <p:blipFill rotWithShape="1">
          <a:blip r:embed="rId3" cstate="email">
            <a:extLst>
              <a:ext uri="{28A0092B-C50C-407E-A947-70E740481C1C}">
                <a14:useLocalDpi xmlns:a14="http://schemas.microsoft.com/office/drawing/2010/main" val="0"/>
              </a:ext>
            </a:extLst>
          </a:blip>
          <a:srcRect l="23244" t="10656" r="2473" b="21603"/>
          <a:stretch/>
        </p:blipFill>
        <p:spPr bwMode="auto">
          <a:xfrm>
            <a:off x="608082" y="1552673"/>
            <a:ext cx="3832279" cy="23958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705"/>
          <p:cNvPicPr>
            <a:picLocks noChangeAspect="1" noChangeArrowheads="1"/>
          </p:cNvPicPr>
          <p:nvPr/>
        </p:nvPicPr>
        <p:blipFill rotWithShape="1">
          <a:blip r:embed="rId4" cstate="email">
            <a:extLst>
              <a:ext uri="{28A0092B-C50C-407E-A947-70E740481C1C}">
                <a14:useLocalDpi xmlns:a14="http://schemas.microsoft.com/office/drawing/2010/main" val="0"/>
              </a:ext>
            </a:extLst>
          </a:blip>
          <a:srcRect l="23354" t="10815" r="2906" b="21443"/>
          <a:stretch/>
        </p:blipFill>
        <p:spPr bwMode="auto">
          <a:xfrm>
            <a:off x="608082" y="4246697"/>
            <a:ext cx="3695231" cy="23272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708"/>
          <p:cNvPicPr>
            <a:picLocks noChangeAspect="1" noChangeArrowheads="1"/>
          </p:cNvPicPr>
          <p:nvPr/>
        </p:nvPicPr>
        <p:blipFill rotWithShape="1">
          <a:blip r:embed="rId5" cstate="email">
            <a:extLst>
              <a:ext uri="{28A0092B-C50C-407E-A947-70E740481C1C}">
                <a14:useLocalDpi xmlns:a14="http://schemas.microsoft.com/office/drawing/2010/main" val="0"/>
              </a:ext>
            </a:extLst>
          </a:blip>
          <a:srcRect l="22810" t="10814" r="2906" b="21920"/>
          <a:stretch/>
        </p:blipFill>
        <p:spPr bwMode="auto">
          <a:xfrm>
            <a:off x="4620591" y="4186844"/>
            <a:ext cx="3749176" cy="23274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Oval 2"/>
          <p:cNvSpPr/>
          <p:nvPr/>
        </p:nvSpPr>
        <p:spPr>
          <a:xfrm rot="12542719">
            <a:off x="1037407" y="1236075"/>
            <a:ext cx="723502" cy="3024405"/>
          </a:xfrm>
          <a:prstGeom prst="ellipse">
            <a:avLst/>
          </a:prstGeom>
          <a:noFill/>
          <a:ln>
            <a:solidFill>
              <a:srgbClr val="E38D1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rot="12542719">
            <a:off x="5060074" y="1239613"/>
            <a:ext cx="723502" cy="3024405"/>
          </a:xfrm>
          <a:prstGeom prst="ellipse">
            <a:avLst/>
          </a:prstGeom>
          <a:noFill/>
          <a:ln>
            <a:solidFill>
              <a:srgbClr val="E38D1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rot="12542719">
            <a:off x="1009046" y="3876501"/>
            <a:ext cx="723502" cy="3024405"/>
          </a:xfrm>
          <a:prstGeom prst="ellipse">
            <a:avLst/>
          </a:prstGeom>
          <a:noFill/>
          <a:ln>
            <a:solidFill>
              <a:srgbClr val="E38D1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rot="12542719">
            <a:off x="5049430" y="3844608"/>
            <a:ext cx="723502" cy="3024405"/>
          </a:xfrm>
          <a:prstGeom prst="ellipse">
            <a:avLst/>
          </a:prstGeom>
          <a:noFill/>
          <a:ln>
            <a:solidFill>
              <a:srgbClr val="E38D1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8562412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GRNsight v1 </a:t>
            </a:r>
            <a:r>
              <a:rPr lang="en-US" sz="2000" dirty="0" smtClean="0"/>
              <a:t>(Aug 2016)</a:t>
            </a:r>
            <a:endParaRPr lang="en-US" dirty="0"/>
          </a:p>
        </p:txBody>
      </p:sp>
      <p:sp>
        <p:nvSpPr>
          <p:cNvPr id="4" name="Rectangle 3"/>
          <p:cNvSpPr/>
          <p:nvPr/>
        </p:nvSpPr>
        <p:spPr>
          <a:xfrm>
            <a:off x="6909811" y="2142052"/>
            <a:ext cx="1776989" cy="254718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Arrow Connector 4"/>
          <p:cNvCxnSpPr/>
          <p:nvPr/>
        </p:nvCxnSpPr>
        <p:spPr>
          <a:xfrm flipV="1">
            <a:off x="8209729" y="4333661"/>
            <a:ext cx="411424" cy="0"/>
          </a:xfrm>
          <a:prstGeom prst="straightConnector1">
            <a:avLst/>
          </a:prstGeom>
          <a:ln>
            <a:solidFill>
              <a:srgbClr val="9C9C9C"/>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p:nvPr/>
        </p:nvCxnSpPr>
        <p:spPr>
          <a:xfrm>
            <a:off x="7842906" y="3422969"/>
            <a:ext cx="733647" cy="0"/>
          </a:xfrm>
          <a:prstGeom prst="straightConnector1">
            <a:avLst/>
          </a:prstGeom>
          <a:ln w="57150">
            <a:solidFill>
              <a:srgbClr val="C51789"/>
            </a:solidFill>
            <a:tailEnd type="triangle"/>
          </a:ln>
        </p:spPr>
        <p:style>
          <a:lnRef idx="1">
            <a:schemeClr val="accent1"/>
          </a:lnRef>
          <a:fillRef idx="0">
            <a:schemeClr val="accent1"/>
          </a:fillRef>
          <a:effectRef idx="0">
            <a:schemeClr val="accent1"/>
          </a:effectRef>
          <a:fontRef idx="minor">
            <a:schemeClr val="tx1"/>
          </a:fontRef>
        </p:style>
      </p:cxnSp>
      <p:grpSp>
        <p:nvGrpSpPr>
          <p:cNvPr id="7" name="Group 6"/>
          <p:cNvGrpSpPr/>
          <p:nvPr/>
        </p:nvGrpSpPr>
        <p:grpSpPr>
          <a:xfrm>
            <a:off x="7902941" y="3782606"/>
            <a:ext cx="673612" cy="174894"/>
            <a:chOff x="294155" y="3370522"/>
            <a:chExt cx="733647" cy="260499"/>
          </a:xfrm>
        </p:grpSpPr>
        <p:cxnSp>
          <p:nvCxnSpPr>
            <p:cNvPr id="8" name="Straight Arrow Connector 7"/>
            <p:cNvCxnSpPr/>
            <p:nvPr/>
          </p:nvCxnSpPr>
          <p:spPr>
            <a:xfrm>
              <a:off x="294155" y="3500771"/>
              <a:ext cx="733647" cy="0"/>
            </a:xfrm>
            <a:prstGeom prst="straightConnector1">
              <a:avLst/>
            </a:prstGeom>
            <a:ln w="57150">
              <a:solidFill>
                <a:srgbClr val="05CDDA"/>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1015403" y="3370522"/>
              <a:ext cx="0" cy="260499"/>
            </a:xfrm>
            <a:prstGeom prst="straightConnector1">
              <a:avLst/>
            </a:prstGeom>
            <a:ln w="57150" cap="rnd">
              <a:solidFill>
                <a:srgbClr val="05CDDA"/>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10" name="TextBox 9"/>
          <p:cNvSpPr txBox="1"/>
          <p:nvPr/>
        </p:nvSpPr>
        <p:spPr>
          <a:xfrm>
            <a:off x="6901623" y="3243312"/>
            <a:ext cx="941283" cy="307777"/>
          </a:xfrm>
          <a:prstGeom prst="rect">
            <a:avLst/>
          </a:prstGeom>
          <a:noFill/>
        </p:spPr>
        <p:style>
          <a:lnRef idx="0">
            <a:scrgbClr r="0" g="0" b="0"/>
          </a:lnRef>
          <a:fillRef idx="0">
            <a:scrgbClr r="0" g="0" b="0"/>
          </a:fillRef>
          <a:effectRef idx="0">
            <a:scrgbClr r="0" g="0" b="0"/>
          </a:effectRef>
          <a:fontRef idx="major"/>
        </p:style>
        <p:txBody>
          <a:bodyPr wrap="none" rtlCol="0">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r>
              <a:rPr lang="en-US" sz="1400" dirty="0" smtClean="0"/>
              <a:t>activation</a:t>
            </a:r>
            <a:endParaRPr lang="en-US" sz="1400" dirty="0"/>
          </a:p>
        </p:txBody>
      </p:sp>
      <p:sp>
        <p:nvSpPr>
          <p:cNvPr id="11" name="TextBox 10"/>
          <p:cNvSpPr txBox="1"/>
          <p:nvPr/>
        </p:nvSpPr>
        <p:spPr>
          <a:xfrm>
            <a:off x="6900366" y="3690052"/>
            <a:ext cx="1019831" cy="307777"/>
          </a:xfrm>
          <a:prstGeom prst="rect">
            <a:avLst/>
          </a:prstGeom>
          <a:noFill/>
        </p:spPr>
        <p:style>
          <a:lnRef idx="0">
            <a:scrgbClr r="0" g="0" b="0"/>
          </a:lnRef>
          <a:fillRef idx="0">
            <a:scrgbClr r="0" g="0" b="0"/>
          </a:fillRef>
          <a:effectRef idx="0">
            <a:scrgbClr r="0" g="0" b="0"/>
          </a:effectRef>
          <a:fontRef idx="major"/>
        </p:style>
        <p:txBody>
          <a:bodyPr wrap="none" rtlCol="0">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r>
              <a:rPr lang="en-US" sz="1400" dirty="0" smtClean="0"/>
              <a:t>repression</a:t>
            </a:r>
            <a:endParaRPr lang="en-US" sz="1400" dirty="0"/>
          </a:p>
        </p:txBody>
      </p:sp>
      <p:sp>
        <p:nvSpPr>
          <p:cNvPr id="12" name="TextBox 11"/>
          <p:cNvSpPr txBox="1"/>
          <p:nvPr/>
        </p:nvSpPr>
        <p:spPr>
          <a:xfrm>
            <a:off x="6896749" y="4160537"/>
            <a:ext cx="1369286" cy="307777"/>
          </a:xfrm>
          <a:prstGeom prst="rect">
            <a:avLst/>
          </a:prstGeom>
          <a:noFill/>
        </p:spPr>
        <p:style>
          <a:lnRef idx="0">
            <a:scrgbClr r="0" g="0" b="0"/>
          </a:lnRef>
          <a:fillRef idx="0">
            <a:scrgbClr r="0" g="0" b="0"/>
          </a:fillRef>
          <a:effectRef idx="0">
            <a:scrgbClr r="0" g="0" b="0"/>
          </a:effectRef>
          <a:fontRef idx="major"/>
        </p:style>
        <p:txBody>
          <a:bodyPr wrap="none" rtlCol="0">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r>
              <a:rPr lang="en-US" sz="1400" dirty="0" smtClean="0"/>
              <a:t>weak influence</a:t>
            </a:r>
          </a:p>
        </p:txBody>
      </p:sp>
      <p:sp>
        <p:nvSpPr>
          <p:cNvPr id="13" name="TextBox 12"/>
          <p:cNvSpPr txBox="1"/>
          <p:nvPr/>
        </p:nvSpPr>
        <p:spPr>
          <a:xfrm>
            <a:off x="7368802" y="2256622"/>
            <a:ext cx="816603" cy="369332"/>
          </a:xfrm>
          <a:prstGeom prst="rect">
            <a:avLst/>
          </a:prstGeom>
          <a:noFill/>
        </p:spPr>
        <p:txBody>
          <a:bodyPr wrap="square" rtlCol="0">
            <a:spAutoFit/>
          </a:bodyPr>
          <a:lstStyle/>
          <a:p>
            <a:r>
              <a:rPr lang="en-US" smtClean="0"/>
              <a:t>Key:</a:t>
            </a:r>
            <a:endParaRPr lang="en-US"/>
          </a:p>
        </p:txBody>
      </p:sp>
      <p:pic>
        <p:nvPicPr>
          <p:cNvPr id="17"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77104" y="2674126"/>
            <a:ext cx="825500" cy="419100"/>
          </a:xfrm>
          <a:prstGeom prst="rect">
            <a:avLst/>
          </a:prstGeom>
        </p:spPr>
      </p:pic>
      <p:sp>
        <p:nvSpPr>
          <p:cNvPr id="19" name="TextBox 18"/>
          <p:cNvSpPr txBox="1"/>
          <p:nvPr/>
        </p:nvSpPr>
        <p:spPr>
          <a:xfrm>
            <a:off x="6944470" y="2762735"/>
            <a:ext cx="582211" cy="307777"/>
          </a:xfrm>
          <a:prstGeom prst="rect">
            <a:avLst/>
          </a:prstGeom>
          <a:noFill/>
        </p:spPr>
        <p:style>
          <a:lnRef idx="0">
            <a:scrgbClr r="0" g="0" b="0"/>
          </a:lnRef>
          <a:fillRef idx="0">
            <a:scrgbClr r="0" g="0" b="0"/>
          </a:fillRef>
          <a:effectRef idx="0">
            <a:scrgbClr r="0" g="0" b="0"/>
          </a:effectRef>
          <a:fontRef idx="major"/>
        </p:style>
        <p:txBody>
          <a:bodyPr wrap="none" rtlCol="0">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r>
              <a:rPr lang="en-US" sz="1400" dirty="0" smtClean="0"/>
              <a:t>gene</a:t>
            </a:r>
            <a:endParaRPr lang="en-US" sz="1400" dirty="0"/>
          </a:p>
        </p:txBody>
      </p:sp>
      <p:pic>
        <p:nvPicPr>
          <p:cNvPr id="22" name="Picture 2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0769" y="1428823"/>
            <a:ext cx="6619505" cy="4585448"/>
          </a:xfrm>
          <a:prstGeom prst="rect">
            <a:avLst/>
          </a:prstGeom>
        </p:spPr>
      </p:pic>
      <p:sp>
        <p:nvSpPr>
          <p:cNvPr id="20" name="Rectangle 19"/>
          <p:cNvSpPr/>
          <p:nvPr/>
        </p:nvSpPr>
        <p:spPr>
          <a:xfrm rot="5400000">
            <a:off x="6569343" y="4242092"/>
            <a:ext cx="1270893" cy="354435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000" i="1" dirty="0" smtClean="0"/>
              <a:t>How </a:t>
            </a:r>
            <a:r>
              <a:rPr lang="en-US" sz="2000" i="1" dirty="0" smtClean="0"/>
              <a:t>can GRNsight be improved to </a:t>
            </a:r>
            <a:r>
              <a:rPr lang="en-US" sz="2000" i="1" dirty="0" smtClean="0"/>
              <a:t>better facilitate understanding of </a:t>
            </a:r>
            <a:r>
              <a:rPr lang="en-US" sz="2000" i="1" dirty="0" smtClean="0"/>
              <a:t>networks?</a:t>
            </a:r>
            <a:endParaRPr lang="en-US" sz="2000" i="1" dirty="0"/>
          </a:p>
        </p:txBody>
      </p:sp>
    </p:spTree>
    <p:extLst>
      <p:ext uri="{BB962C8B-B14F-4D97-AF65-F5344CB8AC3E}">
        <p14:creationId xmlns:p14="http://schemas.microsoft.com/office/powerpoint/2010/main" val="53784900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8223" y="416438"/>
            <a:ext cx="8897711" cy="990600"/>
          </a:xfrm>
        </p:spPr>
        <p:txBody>
          <a:bodyPr>
            <a:noAutofit/>
          </a:bodyPr>
          <a:lstStyle/>
          <a:p>
            <a:r>
              <a:rPr lang="en-US" sz="2800" b="1" smtClean="0"/>
              <a:t>Generally, Networks with the Same Nodes, but Randomized Edges Perform More Poorly</a:t>
            </a:r>
            <a:endParaRPr lang="en-US" sz="2800" b="1" dirty="0"/>
          </a:p>
        </p:txBody>
      </p:sp>
      <p:pic>
        <p:nvPicPr>
          <p:cNvPr id="9" name="Picture 708"/>
          <p:cNvPicPr>
            <a:picLocks noChangeAspect="1" noChangeArrowheads="1"/>
          </p:cNvPicPr>
          <p:nvPr/>
        </p:nvPicPr>
        <p:blipFill rotWithShape="1">
          <a:blip r:embed="rId2" cstate="email">
            <a:extLst>
              <a:ext uri="{28A0092B-C50C-407E-A947-70E740481C1C}">
                <a14:useLocalDpi xmlns:a14="http://schemas.microsoft.com/office/drawing/2010/main" val="0"/>
              </a:ext>
            </a:extLst>
          </a:blip>
          <a:srcRect l="22810" t="10814" r="2906" b="21920"/>
          <a:stretch/>
        </p:blipFill>
        <p:spPr bwMode="auto">
          <a:xfrm>
            <a:off x="5394823" y="1806323"/>
            <a:ext cx="3684359" cy="22872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 name="Picture 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439304" y="4661826"/>
            <a:ext cx="3595397" cy="2079799"/>
          </a:xfrm>
          <a:prstGeom prst="rect">
            <a:avLst/>
          </a:prstGeom>
        </p:spPr>
      </p:pic>
      <p:graphicFrame>
        <p:nvGraphicFramePr>
          <p:cNvPr id="12" name="Chart 11"/>
          <p:cNvGraphicFramePr>
            <a:graphicFrameLocks/>
          </p:cNvGraphicFramePr>
          <p:nvPr>
            <p:extLst>
              <p:ext uri="{D42A27DB-BD31-4B8C-83A1-F6EECF244321}">
                <p14:modId xmlns:p14="http://schemas.microsoft.com/office/powerpoint/2010/main" val="75918867"/>
              </p:ext>
            </p:extLst>
          </p:nvPr>
        </p:nvGraphicFramePr>
        <p:xfrm>
          <a:off x="399465" y="1429444"/>
          <a:ext cx="5074284" cy="5269067"/>
        </p:xfrm>
        <a:graphic>
          <a:graphicData uri="http://schemas.openxmlformats.org/drawingml/2006/chart">
            <c:chart xmlns:c="http://schemas.openxmlformats.org/drawingml/2006/chart" xmlns:r="http://schemas.openxmlformats.org/officeDocument/2006/relationships" r:id="rId4"/>
          </a:graphicData>
        </a:graphic>
      </p:graphicFrame>
      <p:sp>
        <p:nvSpPr>
          <p:cNvPr id="13" name="TextBox 12"/>
          <p:cNvSpPr txBox="1"/>
          <p:nvPr/>
        </p:nvSpPr>
        <p:spPr>
          <a:xfrm>
            <a:off x="5840117" y="1459083"/>
            <a:ext cx="2793771" cy="307777"/>
          </a:xfrm>
          <a:prstGeom prst="rect">
            <a:avLst/>
          </a:prstGeom>
          <a:solidFill>
            <a:schemeClr val="bg1"/>
          </a:solidFill>
          <a:ln>
            <a:solidFill>
              <a:schemeClr val="bg1">
                <a:lumMod val="65000"/>
              </a:schemeClr>
            </a:solidFill>
          </a:ln>
        </p:spPr>
        <p:txBody>
          <a:bodyPr wrap="square" rtlCol="0">
            <a:spAutoFit/>
          </a:bodyPr>
          <a:lstStyle/>
          <a:p>
            <a:pPr algn="ctr"/>
            <a:r>
              <a:rPr lang="en-US" sz="1400" b="1" smtClean="0">
                <a:latin typeface="Arial"/>
                <a:cs typeface="Arial"/>
              </a:rPr>
              <a:t>YEASTRACT-derived</a:t>
            </a:r>
          </a:p>
        </p:txBody>
      </p:sp>
      <p:sp>
        <p:nvSpPr>
          <p:cNvPr id="14" name="TextBox 13"/>
          <p:cNvSpPr txBox="1"/>
          <p:nvPr/>
        </p:nvSpPr>
        <p:spPr>
          <a:xfrm>
            <a:off x="5840117" y="4318525"/>
            <a:ext cx="2793771" cy="307777"/>
          </a:xfrm>
          <a:prstGeom prst="rect">
            <a:avLst/>
          </a:prstGeom>
          <a:solidFill>
            <a:schemeClr val="bg1"/>
          </a:solidFill>
          <a:ln>
            <a:solidFill>
              <a:schemeClr val="bg1">
                <a:lumMod val="65000"/>
              </a:schemeClr>
            </a:solidFill>
          </a:ln>
        </p:spPr>
        <p:txBody>
          <a:bodyPr wrap="square" rtlCol="0">
            <a:spAutoFit/>
          </a:bodyPr>
          <a:lstStyle/>
          <a:p>
            <a:pPr algn="ctr"/>
            <a:r>
              <a:rPr lang="en-US" sz="1400" b="1" smtClean="0">
                <a:latin typeface="Arial"/>
                <a:cs typeface="Arial"/>
              </a:rPr>
              <a:t>“random network 7”</a:t>
            </a:r>
            <a:endParaRPr lang="en-US" sz="1400" b="1" dirty="0" smtClean="0">
              <a:latin typeface="Arial"/>
              <a:cs typeface="Arial"/>
            </a:endParaRPr>
          </a:p>
        </p:txBody>
      </p:sp>
      <p:cxnSp>
        <p:nvCxnSpPr>
          <p:cNvPr id="10" name="Straight Arrow Connector 9"/>
          <p:cNvCxnSpPr/>
          <p:nvPr/>
        </p:nvCxnSpPr>
        <p:spPr>
          <a:xfrm>
            <a:off x="1084521" y="2282455"/>
            <a:ext cx="0" cy="1598429"/>
          </a:xfrm>
          <a:prstGeom prst="straightConnector1">
            <a:avLst/>
          </a:prstGeom>
          <a:ln w="57150">
            <a:solidFill>
              <a:srgbClr val="E38D1B"/>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3916325" y="2282455"/>
            <a:ext cx="0" cy="354419"/>
          </a:xfrm>
          <a:prstGeom prst="straightConnector1">
            <a:avLst/>
          </a:prstGeom>
          <a:ln w="57150">
            <a:solidFill>
              <a:srgbClr val="E38D1B"/>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681367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smtClean="0"/>
              <a:t>Conclusions and Future Directions</a:t>
            </a:r>
            <a:endParaRPr lang="en-US" sz="3200" b="1" dirty="0"/>
          </a:p>
        </p:txBody>
      </p:sp>
      <p:sp>
        <p:nvSpPr>
          <p:cNvPr id="3" name="Content Placeholder 2"/>
          <p:cNvSpPr>
            <a:spLocks noGrp="1"/>
          </p:cNvSpPr>
          <p:nvPr>
            <p:ph idx="1"/>
          </p:nvPr>
        </p:nvSpPr>
        <p:spPr/>
        <p:txBody>
          <a:bodyPr>
            <a:normAutofit lnSpcReduction="10000"/>
          </a:bodyPr>
          <a:lstStyle/>
          <a:p>
            <a:pPr marL="233363" indent="-233363"/>
            <a:r>
              <a:rPr lang="en-US" b="1" smtClean="0"/>
              <a:t>Modeling and experimental evidence suggests that Gln3, Hap4, Hmo1, and Swi4 are involved in regulating the early response to cold shock in yeast.</a:t>
            </a:r>
          </a:p>
          <a:p>
            <a:pPr marL="233363" indent="-233363"/>
            <a:endParaRPr lang="en-US" b="1" dirty="0" smtClean="0"/>
          </a:p>
          <a:p>
            <a:pPr marL="233363" indent="-233363"/>
            <a:r>
              <a:rPr lang="en-US" b="1" smtClean="0"/>
              <a:t>Indirect effects are important as shown by comparing different size related networks and random networks.</a:t>
            </a:r>
          </a:p>
          <a:p>
            <a:pPr marL="233363" indent="-233363"/>
            <a:endParaRPr lang="en-US" b="1" smtClean="0"/>
          </a:p>
          <a:p>
            <a:pPr marL="233363" indent="-233363"/>
            <a:r>
              <a:rPr lang="en-US" b="1"/>
              <a:t>I</a:t>
            </a:r>
            <a:r>
              <a:rPr lang="en-US" b="1" smtClean="0"/>
              <a:t>nteresting, but inconclusive modeling results for Ash1 prompted us to investigate the phenotype of the deletion strain, which has shown to be cold sensitive.</a:t>
            </a:r>
          </a:p>
          <a:p>
            <a:pPr marL="233363" indent="-233363"/>
            <a:endParaRPr lang="en-US" b="1" smtClean="0"/>
          </a:p>
          <a:p>
            <a:pPr marL="233363" indent="-233363"/>
            <a:r>
              <a:rPr lang="en-US" b="1" smtClean="0"/>
              <a:t>We are investigating what data/network properties influence an individual gene’s model fit to data.</a:t>
            </a:r>
            <a:endParaRPr lang="en-US" b="1" dirty="0" smtClean="0"/>
          </a:p>
        </p:txBody>
      </p:sp>
    </p:spTree>
    <p:extLst>
      <p:ext uri="{BB962C8B-B14F-4D97-AF65-F5344CB8AC3E}">
        <p14:creationId xmlns:p14="http://schemas.microsoft.com/office/powerpoint/2010/main" val="96114199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email">
            <a:extLst>
              <a:ext uri="{28A0092B-C50C-407E-A947-70E740481C1C}">
                <a14:useLocalDpi xmlns:a14="http://schemas.microsoft.com/office/drawing/2010/main" val="0"/>
              </a:ext>
            </a:extLst>
          </a:blip>
          <a:srcRect l="3179" t="18450" r="6744" b="8837"/>
          <a:stretch/>
        </p:blipFill>
        <p:spPr>
          <a:xfrm>
            <a:off x="148856" y="1531091"/>
            <a:ext cx="6177516" cy="4986671"/>
          </a:xfrm>
          <a:prstGeom prst="rect">
            <a:avLst/>
          </a:prstGeom>
        </p:spPr>
      </p:pic>
      <p:sp>
        <p:nvSpPr>
          <p:cNvPr id="3" name="Title 1"/>
          <p:cNvSpPr txBox="1">
            <a:spLocks/>
          </p:cNvSpPr>
          <p:nvPr/>
        </p:nvSpPr>
        <p:spPr>
          <a:xfrm>
            <a:off x="457200" y="458969"/>
            <a:ext cx="8229600" cy="990600"/>
          </a:xfrm>
          <a:prstGeom prst="rect">
            <a:avLst/>
          </a:prstGeom>
        </p:spPr>
        <p:txBody>
          <a:bodyPr>
            <a:normAutofit fontScale="90000"/>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US" sz="3200" b="1" smtClean="0"/>
              <a:t>GRNsight: http://dondi.github.io/GRNsight/</a:t>
            </a:r>
            <a:br>
              <a:rPr lang="en-US" sz="3200" b="1" smtClean="0"/>
            </a:br>
            <a:r>
              <a:rPr lang="en-US" sz="3200" b="1" smtClean="0"/>
              <a:t>GRNmap:  http://kdahlquist.github.io/GRNmap/</a:t>
            </a:r>
            <a:endParaRPr lang="en-US" sz="3200" b="1" dirty="0"/>
          </a:p>
        </p:txBody>
      </p:sp>
      <p:sp>
        <p:nvSpPr>
          <p:cNvPr id="4" name="TextBox 3"/>
          <p:cNvSpPr txBox="1"/>
          <p:nvPr/>
        </p:nvSpPr>
        <p:spPr>
          <a:xfrm>
            <a:off x="6464595" y="1435394"/>
            <a:ext cx="2403222" cy="5262979"/>
          </a:xfrm>
          <a:prstGeom prst="rect">
            <a:avLst/>
          </a:prstGeom>
          <a:noFill/>
        </p:spPr>
        <p:txBody>
          <a:bodyPr wrap="none" rtlCol="0">
            <a:spAutoFit/>
          </a:bodyPr>
          <a:lstStyle/>
          <a:p>
            <a:r>
              <a:rPr lang="en-US" sz="1600" b="1" u="sng" smtClean="0"/>
              <a:t>Back row (left to right)</a:t>
            </a:r>
          </a:p>
          <a:p>
            <a:r>
              <a:rPr lang="en-US" sz="1600" smtClean="0"/>
              <a:t>Brandon Klein</a:t>
            </a:r>
          </a:p>
          <a:p>
            <a:r>
              <a:rPr lang="en-US" sz="1600" smtClean="0"/>
              <a:t>Mihir Samdarshi</a:t>
            </a:r>
          </a:p>
          <a:p>
            <a:r>
              <a:rPr lang="en-US" sz="1600" smtClean="0"/>
              <a:t>Kevin McGee</a:t>
            </a:r>
          </a:p>
          <a:p>
            <a:r>
              <a:rPr lang="en-US" sz="1600" smtClean="0"/>
              <a:t>Kevin Wyllie</a:t>
            </a:r>
          </a:p>
          <a:p>
            <a:r>
              <a:rPr lang="en-US" sz="1600" smtClean="0"/>
              <a:t>K. Grace Johnson</a:t>
            </a:r>
          </a:p>
          <a:p>
            <a:r>
              <a:rPr lang="en-US" sz="1600" smtClean="0"/>
              <a:t>Kristen Horstmann</a:t>
            </a:r>
          </a:p>
          <a:p>
            <a:r>
              <a:rPr lang="en-US" sz="1600" smtClean="0"/>
              <a:t>Tessa Morris</a:t>
            </a:r>
          </a:p>
          <a:p>
            <a:r>
              <a:rPr lang="en-US" sz="1600" b="1" u="sng"/>
              <a:t>F</a:t>
            </a:r>
            <a:r>
              <a:rPr lang="en-US" sz="1600" b="1" u="sng" smtClean="0"/>
              <a:t>ront row (left to right)</a:t>
            </a:r>
          </a:p>
          <a:p>
            <a:r>
              <a:rPr lang="en-US" sz="1600" smtClean="0"/>
              <a:t>Maggie O’Neil</a:t>
            </a:r>
          </a:p>
          <a:p>
            <a:r>
              <a:rPr lang="en-US" sz="1600" smtClean="0"/>
              <a:t>Monica Hong</a:t>
            </a:r>
          </a:p>
          <a:p>
            <a:r>
              <a:rPr lang="en-US" sz="1600" smtClean="0"/>
              <a:t>Kam Dahlquist</a:t>
            </a:r>
          </a:p>
          <a:p>
            <a:r>
              <a:rPr lang="en-US" sz="1600" smtClean="0"/>
              <a:t>Anindita Varshneya</a:t>
            </a:r>
          </a:p>
          <a:p>
            <a:r>
              <a:rPr lang="en-US" sz="1600" smtClean="0"/>
              <a:t>Kayla Jackson</a:t>
            </a:r>
          </a:p>
          <a:p>
            <a:r>
              <a:rPr lang="en-US" sz="1600" b="1" u="sng" smtClean="0"/>
              <a:t>Not pictured</a:t>
            </a:r>
          </a:p>
          <a:p>
            <a:r>
              <a:rPr lang="en-US" sz="1600" smtClean="0"/>
              <a:t>John David N. Dionisio</a:t>
            </a:r>
          </a:p>
          <a:p>
            <a:r>
              <a:rPr lang="en-US" sz="1600" smtClean="0"/>
              <a:t>Ben G. Fitzpatrick</a:t>
            </a:r>
          </a:p>
          <a:p>
            <a:r>
              <a:rPr lang="en-US" sz="1600" smtClean="0"/>
              <a:t>Nicole Anguiano</a:t>
            </a:r>
          </a:p>
          <a:p>
            <a:r>
              <a:rPr lang="en-US" sz="1600" smtClean="0"/>
              <a:t>Juan Carrillo</a:t>
            </a:r>
          </a:p>
          <a:p>
            <a:r>
              <a:rPr lang="en-US" sz="1600" smtClean="0"/>
              <a:t>Trixie Anne Roque</a:t>
            </a:r>
          </a:p>
          <a:p>
            <a:r>
              <a:rPr lang="en-US" sz="1600" smtClean="0"/>
              <a:t>Chukwuemeka Azinge</a:t>
            </a:r>
            <a:endParaRPr lang="en-US" sz="1600"/>
          </a:p>
        </p:txBody>
      </p:sp>
      <p:sp>
        <p:nvSpPr>
          <p:cNvPr id="5" name="TextBox 4"/>
          <p:cNvSpPr txBox="1"/>
          <p:nvPr/>
        </p:nvSpPr>
        <p:spPr>
          <a:xfrm>
            <a:off x="148858" y="5985992"/>
            <a:ext cx="5604163" cy="523220"/>
          </a:xfrm>
          <a:prstGeom prst="rect">
            <a:avLst/>
          </a:prstGeom>
          <a:noFill/>
        </p:spPr>
        <p:txBody>
          <a:bodyPr wrap="none" rtlCol="0">
            <a:spAutoFit/>
          </a:bodyPr>
          <a:lstStyle/>
          <a:p>
            <a:r>
              <a:rPr lang="en-US" sz="1400" b="1" smtClean="0">
                <a:solidFill>
                  <a:schemeClr val="bg1"/>
                </a:solidFill>
              </a:rPr>
              <a:t>Funding: NSF RUI, Kadner-Pitts Research Grant, LMU SURP, </a:t>
            </a:r>
          </a:p>
          <a:p>
            <a:r>
              <a:rPr lang="en-US" sz="1400" b="1" smtClean="0">
                <a:solidFill>
                  <a:schemeClr val="bg1"/>
                </a:solidFill>
              </a:rPr>
              <a:t>LMU Honors Program, LMU Rains Research Assistant Program </a:t>
            </a:r>
          </a:p>
        </p:txBody>
      </p:sp>
    </p:spTree>
    <p:extLst>
      <p:ext uri="{BB962C8B-B14F-4D97-AF65-F5344CB8AC3E}">
        <p14:creationId xmlns:p14="http://schemas.microsoft.com/office/powerpoint/2010/main" val="341650414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65816" y="1647245"/>
            <a:ext cx="8859746" cy="4154984"/>
          </a:xfrm>
          <a:prstGeom prst="rect">
            <a:avLst/>
          </a:prstGeom>
        </p:spPr>
        <p:txBody>
          <a:bodyPr wrap="square">
            <a:spAutoFit/>
          </a:bodyPr>
          <a:lstStyle/>
          <a:p>
            <a:pPr marL="342900" indent="-342900">
              <a:buAutoNum type="arabicPeriod"/>
            </a:pPr>
            <a:r>
              <a:rPr lang="en-US" sz="2400" b="1">
                <a:latin typeface="+mj-lt"/>
              </a:rPr>
              <a:t>S</a:t>
            </a:r>
            <a:r>
              <a:rPr lang="en-US" sz="2400" b="1" smtClean="0">
                <a:latin typeface="+mj-lt"/>
              </a:rPr>
              <a:t>imple</a:t>
            </a:r>
            <a:r>
              <a:rPr lang="en-US" sz="2400" b="1">
                <a:latin typeface="+mj-lt"/>
              </a:rPr>
              <a:t>, unrealistic models help scientists </a:t>
            </a:r>
            <a:r>
              <a:rPr lang="en-US" sz="2400" b="1" smtClean="0">
                <a:latin typeface="+mj-lt"/>
              </a:rPr>
              <a:t>explore complex systems.</a:t>
            </a:r>
          </a:p>
          <a:p>
            <a:pPr marL="342900" indent="-342900">
              <a:buAutoNum type="arabicPeriod"/>
            </a:pPr>
            <a:endParaRPr lang="en-US" sz="2400" b="1">
              <a:latin typeface="+mj-lt"/>
            </a:endParaRPr>
          </a:p>
          <a:p>
            <a:pPr marL="342900" indent="-342900">
              <a:buAutoNum type="arabicPeriod"/>
            </a:pPr>
            <a:r>
              <a:rPr lang="en-US" sz="2400" b="1" smtClean="0">
                <a:latin typeface="+mj-lt"/>
              </a:rPr>
              <a:t>Models </a:t>
            </a:r>
            <a:r>
              <a:rPr lang="en-US" sz="2400" b="1">
                <a:latin typeface="+mj-lt"/>
              </a:rPr>
              <a:t>can be used to explore unknown </a:t>
            </a:r>
            <a:r>
              <a:rPr lang="en-US" sz="2400" b="1" smtClean="0">
                <a:latin typeface="+mj-lt"/>
              </a:rPr>
              <a:t>possibilities.</a:t>
            </a:r>
          </a:p>
          <a:p>
            <a:pPr marL="342900" indent="-342900">
              <a:buAutoNum type="arabicPeriod"/>
            </a:pPr>
            <a:endParaRPr lang="en-US" sz="2400" b="1" smtClean="0">
              <a:latin typeface="+mj-lt"/>
            </a:endParaRPr>
          </a:p>
          <a:p>
            <a:pPr marL="342900" indent="-342900">
              <a:buAutoNum type="arabicPeriod"/>
            </a:pPr>
            <a:r>
              <a:rPr lang="en-US" sz="2400" b="1" smtClean="0">
                <a:latin typeface="+mj-lt"/>
              </a:rPr>
              <a:t>Models </a:t>
            </a:r>
            <a:r>
              <a:rPr lang="en-US" sz="2400" b="1">
                <a:latin typeface="+mj-lt"/>
              </a:rPr>
              <a:t>can </a:t>
            </a:r>
            <a:r>
              <a:rPr lang="en-US" sz="2400" b="1" smtClean="0">
                <a:latin typeface="+mj-lt"/>
              </a:rPr>
              <a:t>lead to </a:t>
            </a:r>
            <a:r>
              <a:rPr lang="en-US" sz="2400" b="1">
                <a:latin typeface="+mj-lt"/>
              </a:rPr>
              <a:t>the development of conceptual </a:t>
            </a:r>
            <a:r>
              <a:rPr lang="en-US" sz="2400" b="1" smtClean="0">
                <a:latin typeface="+mj-lt"/>
              </a:rPr>
              <a:t>frameworks.</a:t>
            </a:r>
            <a:endParaRPr lang="en-US" sz="2400" b="1">
              <a:latin typeface="+mj-lt"/>
            </a:endParaRPr>
          </a:p>
          <a:p>
            <a:pPr marL="342900" indent="-342900">
              <a:buAutoNum type="arabicPeriod"/>
            </a:pPr>
            <a:endParaRPr lang="en-US" sz="2400" b="1" smtClean="0">
              <a:latin typeface="+mj-lt"/>
            </a:endParaRPr>
          </a:p>
          <a:p>
            <a:pPr marL="342900" indent="-342900">
              <a:buAutoNum type="arabicPeriod"/>
            </a:pPr>
            <a:r>
              <a:rPr lang="en-US" sz="2400" b="1" smtClean="0">
                <a:latin typeface="+mj-lt"/>
              </a:rPr>
              <a:t>Models </a:t>
            </a:r>
            <a:r>
              <a:rPr lang="en-US" sz="2400" b="1">
                <a:latin typeface="+mj-lt"/>
              </a:rPr>
              <a:t>can make accurate </a:t>
            </a:r>
            <a:r>
              <a:rPr lang="en-US" sz="2400" b="1" smtClean="0">
                <a:latin typeface="+mj-lt"/>
              </a:rPr>
              <a:t>predictions.</a:t>
            </a:r>
          </a:p>
          <a:p>
            <a:pPr marL="342900" indent="-342900">
              <a:buAutoNum type="arabicPeriod"/>
            </a:pPr>
            <a:endParaRPr lang="en-US" sz="2400" b="1" smtClean="0">
              <a:latin typeface="+mj-lt"/>
            </a:endParaRPr>
          </a:p>
          <a:p>
            <a:pPr marL="342900" indent="-342900">
              <a:buAutoNum type="arabicPeriod"/>
            </a:pPr>
            <a:r>
              <a:rPr lang="en-US" sz="2400" b="1" smtClean="0">
                <a:latin typeface="+mj-lt"/>
              </a:rPr>
              <a:t>Models </a:t>
            </a:r>
            <a:r>
              <a:rPr lang="en-US" sz="2400" b="1">
                <a:latin typeface="+mj-lt"/>
              </a:rPr>
              <a:t>can generate causal </a:t>
            </a:r>
            <a:r>
              <a:rPr lang="en-US" sz="2400" b="1" smtClean="0">
                <a:latin typeface="+mj-lt"/>
              </a:rPr>
              <a:t>explanations.</a:t>
            </a:r>
            <a:endParaRPr lang="en-US" sz="2400" b="1">
              <a:latin typeface="+mj-lt"/>
            </a:endParaRPr>
          </a:p>
        </p:txBody>
      </p:sp>
      <p:sp>
        <p:nvSpPr>
          <p:cNvPr id="6" name="Text Box 4"/>
          <p:cNvSpPr txBox="1">
            <a:spLocks noChangeArrowheads="1"/>
          </p:cNvSpPr>
          <p:nvPr/>
        </p:nvSpPr>
        <p:spPr bwMode="auto">
          <a:xfrm>
            <a:off x="265822" y="511486"/>
            <a:ext cx="8506043" cy="954107"/>
          </a:xfrm>
          <a:prstGeom prst="rect">
            <a:avLst/>
          </a:prstGeom>
          <a:noFill/>
          <a:ln>
            <a:noFill/>
          </a:ln>
        </p:spPr>
        <p:txBody>
          <a:bodyPr wrap="square">
            <a:spAutoFit/>
          </a:bodyPr>
          <a:lstStyle>
            <a:lvl1pPr eaLnBrk="0" hangingPunct="0">
              <a:defRPr sz="2400" b="1">
                <a:solidFill>
                  <a:schemeClr val="tx1"/>
                </a:solidFill>
                <a:latin typeface="Arial" pitchFamily="34" charset="0"/>
              </a:defRPr>
            </a:lvl1pPr>
            <a:lvl2pPr marL="742950" indent="-285750" eaLnBrk="0" hangingPunct="0">
              <a:defRPr sz="2400" b="1">
                <a:solidFill>
                  <a:schemeClr val="tx1"/>
                </a:solidFill>
                <a:latin typeface="Arial" pitchFamily="34" charset="0"/>
              </a:defRPr>
            </a:lvl2pPr>
            <a:lvl3pPr marL="1143000" indent="-228600" eaLnBrk="0" hangingPunct="0">
              <a:defRPr sz="2400" b="1">
                <a:solidFill>
                  <a:schemeClr val="tx1"/>
                </a:solidFill>
                <a:latin typeface="Arial" pitchFamily="34" charset="0"/>
              </a:defRPr>
            </a:lvl3pPr>
            <a:lvl4pPr marL="1600200" indent="-228600" eaLnBrk="0" hangingPunct="0">
              <a:defRPr sz="2400" b="1">
                <a:solidFill>
                  <a:schemeClr val="tx1"/>
                </a:solidFill>
                <a:latin typeface="Arial" pitchFamily="34" charset="0"/>
              </a:defRPr>
            </a:lvl4pPr>
            <a:lvl5pPr marL="2057400" indent="-228600" eaLnBrk="0" hangingPunct="0">
              <a:defRPr sz="2400" b="1">
                <a:solidFill>
                  <a:schemeClr val="tx1"/>
                </a:solidFill>
                <a:latin typeface="Arial" pitchFamily="34" charset="0"/>
              </a:defRPr>
            </a:lvl5pPr>
            <a:lvl6pPr marL="2514600" indent="-228600" eaLnBrk="0" fontAlgn="base" hangingPunct="0">
              <a:spcBef>
                <a:spcPct val="0"/>
              </a:spcBef>
              <a:spcAft>
                <a:spcPct val="0"/>
              </a:spcAft>
              <a:defRPr sz="2400" b="1">
                <a:solidFill>
                  <a:schemeClr val="tx1"/>
                </a:solidFill>
                <a:latin typeface="Arial" pitchFamily="34" charset="0"/>
              </a:defRPr>
            </a:lvl6pPr>
            <a:lvl7pPr marL="2971800" indent="-228600" eaLnBrk="0" fontAlgn="base" hangingPunct="0">
              <a:spcBef>
                <a:spcPct val="0"/>
              </a:spcBef>
              <a:spcAft>
                <a:spcPct val="0"/>
              </a:spcAft>
              <a:defRPr sz="2400" b="1">
                <a:solidFill>
                  <a:schemeClr val="tx1"/>
                </a:solidFill>
                <a:latin typeface="Arial" pitchFamily="34" charset="0"/>
              </a:defRPr>
            </a:lvl7pPr>
            <a:lvl8pPr marL="3429000" indent="-228600" eaLnBrk="0" fontAlgn="base" hangingPunct="0">
              <a:spcBef>
                <a:spcPct val="0"/>
              </a:spcBef>
              <a:spcAft>
                <a:spcPct val="0"/>
              </a:spcAft>
              <a:defRPr sz="2400" b="1">
                <a:solidFill>
                  <a:schemeClr val="tx1"/>
                </a:solidFill>
                <a:latin typeface="Arial" pitchFamily="34" charset="0"/>
              </a:defRPr>
            </a:lvl8pPr>
            <a:lvl9pPr marL="3886200" indent="-228600" eaLnBrk="0" fontAlgn="base" hangingPunct="0">
              <a:spcBef>
                <a:spcPct val="0"/>
              </a:spcBef>
              <a:spcAft>
                <a:spcPct val="0"/>
              </a:spcAft>
              <a:defRPr sz="2400" b="1">
                <a:solidFill>
                  <a:schemeClr val="tx1"/>
                </a:solidFill>
                <a:latin typeface="Arial" pitchFamily="34" charset="0"/>
              </a:defRPr>
            </a:lvl9pPr>
          </a:lstStyle>
          <a:p>
            <a:pPr eaLnBrk="1" hangingPunct="1"/>
            <a:r>
              <a:rPr lang="en-US" altLang="en-US" sz="2800" smtClean="0">
                <a:solidFill>
                  <a:srgbClr val="16693F"/>
                </a:solidFill>
              </a:rPr>
              <a:t>Five Major Pragmatic Uses for Models in Biology and their Associated Benefits</a:t>
            </a:r>
            <a:endParaRPr lang="en-US" altLang="en-US" sz="2800" i="1" dirty="0">
              <a:solidFill>
                <a:srgbClr val="16693F"/>
              </a:solidFill>
            </a:endParaRPr>
          </a:p>
        </p:txBody>
      </p:sp>
      <p:pic>
        <p:nvPicPr>
          <p:cNvPr id="4" name="Picture 3"/>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0" y="6036784"/>
            <a:ext cx="4772025" cy="731014"/>
          </a:xfrm>
          <a:prstGeom prst="rect">
            <a:avLst/>
          </a:prstGeom>
        </p:spPr>
      </p:pic>
      <p:sp>
        <p:nvSpPr>
          <p:cNvPr id="3" name="TextBox 2"/>
          <p:cNvSpPr txBox="1"/>
          <p:nvPr/>
        </p:nvSpPr>
        <p:spPr>
          <a:xfrm>
            <a:off x="4072269" y="6251515"/>
            <a:ext cx="5107360" cy="338554"/>
          </a:xfrm>
          <a:prstGeom prst="rect">
            <a:avLst/>
          </a:prstGeom>
          <a:noFill/>
        </p:spPr>
        <p:txBody>
          <a:bodyPr wrap="none" rtlCol="0">
            <a:spAutoFit/>
          </a:bodyPr>
          <a:lstStyle/>
          <a:p>
            <a:r>
              <a:rPr lang="en-US" sz="1600" b="1" smtClean="0">
                <a:latin typeface="+mj-lt"/>
              </a:rPr>
              <a:t>Odenbaugh quoted in Svoboda &amp; Passmore (2011)</a:t>
            </a:r>
            <a:endParaRPr lang="en-US" sz="1600" b="1">
              <a:latin typeface="+mj-lt"/>
            </a:endParaRPr>
          </a:p>
        </p:txBody>
      </p:sp>
    </p:spTree>
    <p:extLst>
      <p:ext uri="{BB962C8B-B14F-4D97-AF65-F5344CB8AC3E}">
        <p14:creationId xmlns:p14="http://schemas.microsoft.com/office/powerpoint/2010/main" val="191845260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00200"/>
            <a:ext cx="3975904" cy="4876800"/>
          </a:xfrm>
        </p:spPr>
        <p:txBody>
          <a:bodyPr>
            <a:normAutofit/>
          </a:bodyPr>
          <a:lstStyle/>
          <a:p>
            <a:pPr marL="0" indent="0">
              <a:buNone/>
            </a:pPr>
            <a:r>
              <a:rPr lang="en-US" dirty="0" smtClean="0"/>
              <a:t>Add the following feature set to GRNsight </a:t>
            </a:r>
            <a:r>
              <a:rPr lang="en-US" dirty="0" smtClean="0"/>
              <a:t>v2:</a:t>
            </a:r>
          </a:p>
          <a:p>
            <a:pPr marL="457200" indent="-457200">
              <a:buFont typeface="+mj-lt"/>
              <a:buAutoNum type="arabicPeriod"/>
            </a:pPr>
            <a:r>
              <a:rPr lang="en-US" dirty="0" smtClean="0"/>
              <a:t>Analytical </a:t>
            </a:r>
            <a:r>
              <a:rPr lang="en-US" dirty="0" smtClean="0"/>
              <a:t>Features</a:t>
            </a:r>
            <a:endParaRPr lang="en-US" dirty="0" smtClean="0"/>
          </a:p>
          <a:p>
            <a:pPr lvl="1"/>
            <a:r>
              <a:rPr lang="en-US" sz="1600" dirty="0" smtClean="0"/>
              <a:t>Normalization</a:t>
            </a:r>
          </a:p>
          <a:p>
            <a:pPr lvl="1"/>
            <a:r>
              <a:rPr lang="en-US" sz="1600" dirty="0" smtClean="0"/>
              <a:t>Gray edge </a:t>
            </a:r>
            <a:r>
              <a:rPr lang="en-US" sz="1600" dirty="0" smtClean="0"/>
              <a:t>customization</a:t>
            </a:r>
          </a:p>
          <a:p>
            <a:pPr marL="457200" indent="-457200">
              <a:buFont typeface="+mj-lt"/>
              <a:buAutoNum type="arabicPeriod"/>
            </a:pPr>
            <a:r>
              <a:rPr lang="en-US" dirty="0" smtClean="0"/>
              <a:t>Display Features</a:t>
            </a:r>
            <a:endParaRPr lang="en-US" dirty="0" smtClean="0"/>
          </a:p>
          <a:p>
            <a:pPr lvl="1"/>
            <a:r>
              <a:rPr lang="en-US" sz="1600" dirty="0" smtClean="0"/>
              <a:t>Separation of separation of bounding box from </a:t>
            </a:r>
            <a:r>
              <a:rPr lang="en-US" sz="1600" dirty="0" smtClean="0"/>
              <a:t>viewport</a:t>
            </a:r>
          </a:p>
          <a:p>
            <a:pPr lvl="1"/>
            <a:r>
              <a:rPr lang="en-US" sz="1600" dirty="0" smtClean="0"/>
              <a:t>Restrict </a:t>
            </a:r>
            <a:r>
              <a:rPr lang="en-US" sz="1600" dirty="0" smtClean="0"/>
              <a:t>Graph to </a:t>
            </a:r>
            <a:r>
              <a:rPr lang="en-US" sz="1600" dirty="0" smtClean="0"/>
              <a:t>Viewport</a:t>
            </a:r>
            <a:endParaRPr lang="en-US" sz="1600" dirty="0"/>
          </a:p>
          <a:p>
            <a:pPr marL="457200" indent="-457200">
              <a:buFont typeface="+mj-lt"/>
              <a:buAutoNum type="arabicPeriod"/>
            </a:pPr>
            <a:r>
              <a:rPr lang="en-US" dirty="0" smtClean="0"/>
              <a:t>Tests</a:t>
            </a:r>
            <a:endParaRPr lang="en-US" dirty="0" smtClean="0"/>
          </a:p>
          <a:p>
            <a:pPr lvl="1"/>
            <a:r>
              <a:rPr lang="en-US" sz="1600" dirty="0" smtClean="0"/>
              <a:t>Client Side Test Generator</a:t>
            </a:r>
          </a:p>
          <a:p>
            <a:pPr lvl="1"/>
            <a:r>
              <a:rPr lang="en-US" sz="1600" dirty="0" smtClean="0"/>
              <a:t>SIF / </a:t>
            </a:r>
            <a:r>
              <a:rPr lang="en-US" sz="1600" dirty="0" err="1" smtClean="0"/>
              <a:t>GraphML</a:t>
            </a:r>
            <a:r>
              <a:rPr lang="en-US" sz="1600" dirty="0" smtClean="0"/>
              <a:t> syntactic and semantic tests</a:t>
            </a:r>
          </a:p>
        </p:txBody>
      </p:sp>
      <p:sp>
        <p:nvSpPr>
          <p:cNvPr id="6" name="Content Placeholder 2"/>
          <p:cNvSpPr txBox="1">
            <a:spLocks/>
          </p:cNvSpPr>
          <p:nvPr/>
        </p:nvSpPr>
        <p:spPr>
          <a:xfrm>
            <a:off x="4694308" y="1600200"/>
            <a:ext cx="3975904" cy="4876800"/>
          </a:xfrm>
          <a:prstGeom prst="rect">
            <a:avLst/>
          </a:prstGeom>
        </p:spPr>
        <p:txBody>
          <a:bodyPr vert="horz" lIns="91440" tIns="45720" rIns="91440" bIns="45720" rtlCol="0">
            <a:normAutofit/>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r>
              <a:rPr lang="en-US" dirty="0" smtClean="0"/>
              <a:t>Test </a:t>
            </a:r>
            <a:r>
              <a:rPr lang="en-US" dirty="0"/>
              <a:t>driven </a:t>
            </a:r>
            <a:r>
              <a:rPr lang="en-US" dirty="0" smtClean="0"/>
              <a:t>development</a:t>
            </a:r>
            <a:endParaRPr lang="en-US" dirty="0"/>
          </a:p>
          <a:p>
            <a:r>
              <a:rPr lang="en-US" dirty="0" smtClean="0"/>
              <a:t>JavaScript programming language on client and server side</a:t>
            </a:r>
            <a:endParaRPr lang="en-US" dirty="0" smtClean="0"/>
          </a:p>
          <a:p>
            <a:pPr marL="0" indent="0">
              <a:buNone/>
            </a:pPr>
            <a:endParaRPr lang="en-US" dirty="0" smtClean="0"/>
          </a:p>
          <a:p>
            <a:pPr marL="0" indent="0">
              <a:buNone/>
            </a:pPr>
            <a:r>
              <a:rPr lang="en-US" dirty="0" smtClean="0"/>
              <a:t>Technology Stack:</a:t>
            </a:r>
            <a:endParaRPr lang="en-US" dirty="0"/>
          </a:p>
        </p:txBody>
      </p:sp>
      <p:sp>
        <p:nvSpPr>
          <p:cNvPr id="11" name="Title 1"/>
          <p:cNvSpPr>
            <a:spLocks noGrp="1"/>
          </p:cNvSpPr>
          <p:nvPr>
            <p:ph type="title"/>
          </p:nvPr>
        </p:nvSpPr>
        <p:spPr>
          <a:xfrm>
            <a:off x="457200" y="533400"/>
            <a:ext cx="3307976" cy="990600"/>
          </a:xfrm>
        </p:spPr>
        <p:txBody>
          <a:bodyPr>
            <a:normAutofit/>
          </a:bodyPr>
          <a:lstStyle/>
          <a:p>
            <a:r>
              <a:rPr lang="en-US" dirty="0" smtClean="0"/>
              <a:t>Objectives</a:t>
            </a:r>
            <a:endParaRPr lang="en-US" dirty="0"/>
          </a:p>
        </p:txBody>
      </p:sp>
      <p:sp>
        <p:nvSpPr>
          <p:cNvPr id="12" name="Title 1"/>
          <p:cNvSpPr txBox="1">
            <a:spLocks/>
          </p:cNvSpPr>
          <p:nvPr/>
        </p:nvSpPr>
        <p:spPr>
          <a:xfrm>
            <a:off x="4694308" y="533400"/>
            <a:ext cx="3307976" cy="9906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US" smtClean="0"/>
              <a:t>Approach</a:t>
            </a:r>
            <a:endParaRPr lang="en-US" dirty="0"/>
          </a:p>
        </p:txBody>
      </p:sp>
      <p:pic>
        <p:nvPicPr>
          <p:cNvPr id="13" name="Picture 12"/>
          <p:cNvPicPr>
            <a:picLocks noChangeAspect="1"/>
          </p:cNvPicPr>
          <p:nvPr/>
        </p:nvPicPr>
        <p:blipFill>
          <a:blip r:embed="rId3"/>
          <a:stretch>
            <a:fillRect/>
          </a:stretch>
        </p:blipFill>
        <p:spPr>
          <a:xfrm>
            <a:off x="7539100" y="4870180"/>
            <a:ext cx="1131112" cy="1131112"/>
          </a:xfrm>
          <a:prstGeom prst="rect">
            <a:avLst/>
          </a:prstGeom>
        </p:spPr>
      </p:pic>
      <p:sp>
        <p:nvSpPr>
          <p:cNvPr id="14" name="AutoShape 2" descr="mage result for mocha js"/>
          <p:cNvSpPr>
            <a:spLocks noChangeAspect="1" noChangeArrowheads="1"/>
          </p:cNvSpPr>
          <p:nvPr/>
        </p:nvSpPr>
        <p:spPr bwMode="auto">
          <a:xfrm>
            <a:off x="0" y="0"/>
            <a:ext cx="1828800" cy="1828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86068" y="4390134"/>
            <a:ext cx="2034241" cy="452762"/>
          </a:xfrm>
          <a:prstGeom prst="rect">
            <a:avLst/>
          </a:prstGeom>
        </p:spPr>
      </p:pic>
      <p:pic>
        <p:nvPicPr>
          <p:cNvPr id="17" name="Picture 16"/>
          <p:cNvPicPr>
            <a:picLocks noChangeAspect="1"/>
          </p:cNvPicPr>
          <p:nvPr/>
        </p:nvPicPr>
        <p:blipFill rotWithShape="1">
          <a:blip r:embed="rId5">
            <a:extLst>
              <a:ext uri="{28A0092B-C50C-407E-A947-70E740481C1C}">
                <a14:useLocalDpi xmlns:a14="http://schemas.microsoft.com/office/drawing/2010/main" val="0"/>
              </a:ext>
            </a:extLst>
          </a:blip>
          <a:srcRect l="63497" r="6882"/>
          <a:stretch/>
        </p:blipFill>
        <p:spPr>
          <a:xfrm>
            <a:off x="6574212" y="4842896"/>
            <a:ext cx="992281" cy="1185681"/>
          </a:xfrm>
          <a:prstGeom prst="rect">
            <a:avLst/>
          </a:prstGeom>
        </p:spPr>
      </p:pic>
      <p:pic>
        <p:nvPicPr>
          <p:cNvPr id="18" name="Picture 1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60474" y="4390134"/>
            <a:ext cx="1611158" cy="1611158"/>
          </a:xfrm>
          <a:prstGeom prst="rect">
            <a:avLst/>
          </a:prstGeom>
        </p:spPr>
      </p:pic>
    </p:spTree>
    <p:extLst>
      <p:ext uri="{BB962C8B-B14F-4D97-AF65-F5344CB8AC3E}">
        <p14:creationId xmlns:p14="http://schemas.microsoft.com/office/powerpoint/2010/main" val="109908107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48202"/>
            <a:ext cx="8229600" cy="990600"/>
          </a:xfrm>
        </p:spPr>
        <p:txBody>
          <a:bodyPr/>
          <a:lstStyle/>
          <a:p>
            <a:r>
              <a:rPr lang="en-US" dirty="0" smtClean="0"/>
              <a:t>Results</a:t>
            </a:r>
            <a:endParaRPr lang="en-US" dirty="0"/>
          </a:p>
        </p:txBody>
      </p:sp>
      <p:pic>
        <p:nvPicPr>
          <p:cNvPr id="4" name="Picture 3" descr="Screen Shot 2017-05-03 at 5.27.20 PM.png"/>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726328" y="2492149"/>
            <a:ext cx="2327566" cy="1368785"/>
          </a:xfrm>
          <a:prstGeom prst="rect">
            <a:avLst/>
          </a:prstGeom>
        </p:spPr>
      </p:pic>
      <p:pic>
        <p:nvPicPr>
          <p:cNvPr id="5" name="Picture 4" descr="Screen Shot 2017-05-03 at 5.44.34 PM.png"/>
          <p:cNvPicPr>
            <a:picLocks noChangeAspect="1"/>
          </p:cNvPicPr>
          <p:nvPr/>
        </p:nvPicPr>
        <p:blipFill rotWithShape="1">
          <a:blip r:embed="rId4" cstate="email">
            <a:extLst>
              <a:ext uri="{28A0092B-C50C-407E-A947-70E740481C1C}">
                <a14:useLocalDpi xmlns:a14="http://schemas.microsoft.com/office/drawing/2010/main" val="0"/>
              </a:ext>
            </a:extLst>
          </a:blip>
          <a:srcRect l="24748" t="3764" r="29080" b="3157"/>
          <a:stretch/>
        </p:blipFill>
        <p:spPr>
          <a:xfrm>
            <a:off x="1303836" y="4168297"/>
            <a:ext cx="1866900" cy="2213811"/>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36716" y="2658788"/>
            <a:ext cx="1198741" cy="678998"/>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88058" y="2627920"/>
            <a:ext cx="1102367" cy="669650"/>
          </a:xfrm>
          <a:prstGeom prst="rect">
            <a:avLst/>
          </a:prstGeom>
        </p:spPr>
      </p:pic>
      <p:pic>
        <p:nvPicPr>
          <p:cNvPr id="10" name="Picture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487588" y="4210683"/>
            <a:ext cx="2398355" cy="1600902"/>
          </a:xfrm>
          <a:prstGeom prst="rect">
            <a:avLst/>
          </a:prstGeom>
        </p:spPr>
      </p:pic>
      <p:pic>
        <p:nvPicPr>
          <p:cNvPr id="11" name="Picture 1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508645" y="2223787"/>
            <a:ext cx="2114314" cy="1640615"/>
          </a:xfrm>
          <a:prstGeom prst="rect">
            <a:avLst/>
          </a:prstGeom>
        </p:spPr>
      </p:pic>
      <p:cxnSp>
        <p:nvCxnSpPr>
          <p:cNvPr id="12" name="Straight Connector 11"/>
          <p:cNvCxnSpPr/>
          <p:nvPr/>
        </p:nvCxnSpPr>
        <p:spPr>
          <a:xfrm flipH="1">
            <a:off x="3294529" y="2170913"/>
            <a:ext cx="4260" cy="4144255"/>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H="1">
            <a:off x="5983941" y="2170913"/>
            <a:ext cx="174" cy="4144255"/>
          </a:xfrm>
          <a:prstGeom prst="line">
            <a:avLst/>
          </a:prstGeom>
          <a:ln w="31750"/>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430549" y="1458457"/>
            <a:ext cx="2398190" cy="646331"/>
          </a:xfrm>
          <a:prstGeom prst="rect">
            <a:avLst/>
          </a:prstGeom>
          <a:noFill/>
        </p:spPr>
        <p:txBody>
          <a:bodyPr wrap="square" rtlCol="0">
            <a:spAutoFit/>
          </a:bodyPr>
          <a:lstStyle/>
          <a:p>
            <a:pPr algn="ctr"/>
            <a:r>
              <a:rPr lang="en-US" dirty="0" smtClean="0"/>
              <a:t>Edge Weight Display Options</a:t>
            </a:r>
            <a:endParaRPr lang="en-US" dirty="0"/>
          </a:p>
        </p:txBody>
      </p:sp>
      <p:sp>
        <p:nvSpPr>
          <p:cNvPr id="20" name="TextBox 19"/>
          <p:cNvSpPr txBox="1"/>
          <p:nvPr/>
        </p:nvSpPr>
        <p:spPr>
          <a:xfrm>
            <a:off x="6330204" y="1491895"/>
            <a:ext cx="2398190" cy="369332"/>
          </a:xfrm>
          <a:prstGeom prst="rect">
            <a:avLst/>
          </a:prstGeom>
          <a:noFill/>
        </p:spPr>
        <p:txBody>
          <a:bodyPr wrap="square" rtlCol="0">
            <a:spAutoFit/>
          </a:bodyPr>
          <a:lstStyle/>
          <a:p>
            <a:pPr algn="ctr"/>
            <a:r>
              <a:rPr lang="en-US" dirty="0" smtClean="0"/>
              <a:t>Normalization</a:t>
            </a:r>
            <a:endParaRPr lang="en-US" dirty="0"/>
          </a:p>
        </p:txBody>
      </p:sp>
      <p:pic>
        <p:nvPicPr>
          <p:cNvPr id="21" name="Picture 20"/>
          <p:cNvPicPr>
            <a:picLocks noChangeAspect="1"/>
          </p:cNvPicPr>
          <p:nvPr/>
        </p:nvPicPr>
        <p:blipFill rotWithShape="1">
          <a:blip r:embed="rId9">
            <a:extLst>
              <a:ext uri="{28A0092B-C50C-407E-A947-70E740481C1C}">
                <a14:useLocalDpi xmlns:a14="http://schemas.microsoft.com/office/drawing/2010/main" val="0"/>
              </a:ext>
            </a:extLst>
          </a:blip>
          <a:srcRect b="1786"/>
          <a:stretch/>
        </p:blipFill>
        <p:spPr>
          <a:xfrm>
            <a:off x="885059" y="5744125"/>
            <a:ext cx="776328" cy="1041057"/>
          </a:xfrm>
          <a:prstGeom prst="rect">
            <a:avLst/>
          </a:prstGeom>
        </p:spPr>
      </p:pic>
      <p:pic>
        <p:nvPicPr>
          <p:cNvPr id="22" name="Picture 2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882511" y="5869318"/>
            <a:ext cx="1525531" cy="790672"/>
          </a:xfrm>
          <a:prstGeom prst="rect">
            <a:avLst/>
          </a:prstGeom>
        </p:spPr>
      </p:pic>
      <p:pic>
        <p:nvPicPr>
          <p:cNvPr id="23" name="Picture 2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601322" y="5545109"/>
            <a:ext cx="1837050" cy="836999"/>
          </a:xfrm>
          <a:prstGeom prst="rect">
            <a:avLst/>
          </a:prstGeom>
        </p:spPr>
      </p:pic>
      <p:pic>
        <p:nvPicPr>
          <p:cNvPr id="27" name="Picture 26"/>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519847" y="4365569"/>
            <a:ext cx="1114908" cy="787148"/>
          </a:xfrm>
          <a:prstGeom prst="rect">
            <a:avLst/>
          </a:prstGeom>
        </p:spPr>
      </p:pic>
      <p:pic>
        <p:nvPicPr>
          <p:cNvPr id="28" name="Picture 2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36716" y="4457609"/>
            <a:ext cx="1230530" cy="697004"/>
          </a:xfrm>
          <a:prstGeom prst="rect">
            <a:avLst/>
          </a:prstGeom>
        </p:spPr>
      </p:pic>
      <p:sp>
        <p:nvSpPr>
          <p:cNvPr id="29" name="Rectangle 28"/>
          <p:cNvSpPr/>
          <p:nvPr/>
        </p:nvSpPr>
        <p:spPr>
          <a:xfrm>
            <a:off x="235265" y="2170913"/>
            <a:ext cx="349180" cy="164891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dirty="0" smtClean="0"/>
              <a:t>GRNsight v1</a:t>
            </a:r>
            <a:endParaRPr lang="en-US" dirty="0"/>
          </a:p>
        </p:txBody>
      </p:sp>
      <p:sp>
        <p:nvSpPr>
          <p:cNvPr id="30" name="Rectangle 29"/>
          <p:cNvSpPr/>
          <p:nvPr/>
        </p:nvSpPr>
        <p:spPr>
          <a:xfrm>
            <a:off x="229397" y="4591054"/>
            <a:ext cx="349180" cy="164891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dirty="0" smtClean="0"/>
              <a:t>GRNsight v2</a:t>
            </a:r>
            <a:endParaRPr lang="en-US" dirty="0"/>
          </a:p>
        </p:txBody>
      </p:sp>
      <p:sp>
        <p:nvSpPr>
          <p:cNvPr id="31" name="Rectangle 30"/>
          <p:cNvSpPr/>
          <p:nvPr/>
        </p:nvSpPr>
        <p:spPr>
          <a:xfrm rot="5400000">
            <a:off x="1582879" y="524704"/>
            <a:ext cx="689735" cy="24649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dirty="0" smtClean="0"/>
              <a:t>Separation of bounding box from viewport</a:t>
            </a:r>
            <a:endParaRPr lang="en-US" dirty="0"/>
          </a:p>
        </p:txBody>
      </p:sp>
      <p:sp>
        <p:nvSpPr>
          <p:cNvPr id="32" name="Rectangle 31"/>
          <p:cNvSpPr/>
          <p:nvPr/>
        </p:nvSpPr>
        <p:spPr>
          <a:xfrm rot="5400000">
            <a:off x="4293828" y="515745"/>
            <a:ext cx="689735" cy="24649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dirty="0" smtClean="0"/>
              <a:t>Edge Weight </a:t>
            </a:r>
            <a:r>
              <a:rPr lang="en-US" dirty="0" smtClean="0"/>
              <a:t>Display</a:t>
            </a:r>
            <a:endParaRPr lang="en-US" dirty="0"/>
          </a:p>
        </p:txBody>
      </p:sp>
      <p:sp>
        <p:nvSpPr>
          <p:cNvPr id="33" name="Rectangle 32"/>
          <p:cNvSpPr/>
          <p:nvPr/>
        </p:nvSpPr>
        <p:spPr>
          <a:xfrm rot="5400000">
            <a:off x="7000464" y="515745"/>
            <a:ext cx="689735" cy="24649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dirty="0" smtClean="0"/>
              <a:t>Normalization</a:t>
            </a:r>
            <a:endParaRPr lang="en-US" dirty="0"/>
          </a:p>
        </p:txBody>
      </p:sp>
    </p:spTree>
    <p:extLst>
      <p:ext uri="{BB962C8B-B14F-4D97-AF65-F5344CB8AC3E}">
        <p14:creationId xmlns:p14="http://schemas.microsoft.com/office/powerpoint/2010/main" val="317134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Conclusions &amp; Future Directions</a:t>
            </a:r>
            <a:endParaRPr lang="en-US" dirty="0"/>
          </a:p>
        </p:txBody>
      </p:sp>
      <p:sp>
        <p:nvSpPr>
          <p:cNvPr id="3" name="Content Placeholder 2"/>
          <p:cNvSpPr>
            <a:spLocks noGrp="1"/>
          </p:cNvSpPr>
          <p:nvPr>
            <p:ph idx="1"/>
          </p:nvPr>
        </p:nvSpPr>
        <p:spPr>
          <a:xfrm>
            <a:off x="742780" y="4452960"/>
            <a:ext cx="8212961" cy="2268300"/>
          </a:xfrm>
        </p:spPr>
        <p:txBody>
          <a:bodyPr/>
          <a:lstStyle/>
          <a:p>
            <a:pPr marL="0" indent="0">
              <a:buNone/>
            </a:pPr>
            <a:r>
              <a:rPr lang="en-US" dirty="0" smtClean="0"/>
              <a:t>Future </a:t>
            </a:r>
            <a:r>
              <a:rPr lang="en-US" dirty="0" smtClean="0"/>
              <a:t>work:</a:t>
            </a:r>
          </a:p>
          <a:p>
            <a:pPr lvl="1"/>
            <a:r>
              <a:rPr lang="en-US" dirty="0" smtClean="0"/>
              <a:t>Node coloring feature to visualize temporal gene expression data</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15552" y="5412298"/>
            <a:ext cx="2312671" cy="992813"/>
          </a:xfrm>
          <a:prstGeom prst="rect">
            <a:avLst/>
          </a:prstGeom>
        </p:spPr>
      </p:pic>
      <p:sp>
        <p:nvSpPr>
          <p:cNvPr id="6" name="Rectangle 5"/>
          <p:cNvSpPr/>
          <p:nvPr/>
        </p:nvSpPr>
        <p:spPr>
          <a:xfrm rot="5400000">
            <a:off x="3969012" y="-1623790"/>
            <a:ext cx="1205752" cy="76582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000" i="1" dirty="0" err="1"/>
              <a:t>GRNsight's</a:t>
            </a:r>
            <a:r>
              <a:rPr lang="en-US" sz="2000" i="1" dirty="0"/>
              <a:t> v2’s </a:t>
            </a:r>
            <a:r>
              <a:rPr lang="en-US" sz="2000" i="1" dirty="0" smtClean="0"/>
              <a:t>features improve the </a:t>
            </a:r>
            <a:r>
              <a:rPr lang="en-US" sz="2000" i="1" dirty="0"/>
              <a:t>interpretation of models of </a:t>
            </a:r>
            <a:r>
              <a:rPr lang="en-US" sz="2000" i="1" dirty="0" smtClean="0"/>
              <a:t>gene regulatory networks, based on feedback from end-users.</a:t>
            </a:r>
            <a:endParaRPr lang="en-US" sz="2000" i="1" dirty="0"/>
          </a:p>
        </p:txBody>
      </p:sp>
      <p:sp>
        <p:nvSpPr>
          <p:cNvPr id="7" name="Rectangle 6"/>
          <p:cNvSpPr/>
          <p:nvPr/>
        </p:nvSpPr>
        <p:spPr>
          <a:xfrm>
            <a:off x="742780" y="3077819"/>
            <a:ext cx="7658216" cy="1200329"/>
          </a:xfrm>
          <a:prstGeom prst="rect">
            <a:avLst/>
          </a:prstGeom>
        </p:spPr>
        <p:txBody>
          <a:bodyPr wrap="square">
            <a:spAutoFit/>
          </a:bodyPr>
          <a:lstStyle/>
          <a:p>
            <a:r>
              <a:rPr lang="en-US" sz="2400" dirty="0" smtClean="0"/>
              <a:t>Applicability: </a:t>
            </a:r>
          </a:p>
          <a:p>
            <a:r>
              <a:rPr lang="en-US" sz="2400" dirty="0" smtClean="0"/>
              <a:t>GRNsight has general applicability for visualizing </a:t>
            </a:r>
            <a:r>
              <a:rPr lang="en-US" sz="2400" dirty="0"/>
              <a:t>network graphs across different domains.</a:t>
            </a:r>
          </a:p>
        </p:txBody>
      </p:sp>
    </p:spTree>
    <p:extLst>
      <p:ext uri="{BB962C8B-B14F-4D97-AF65-F5344CB8AC3E}">
        <p14:creationId xmlns:p14="http://schemas.microsoft.com/office/powerpoint/2010/main" val="190595841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Backup Slides</a:t>
            </a:r>
            <a:endParaRPr lang="en-US" dirty="0"/>
          </a:p>
        </p:txBody>
      </p:sp>
      <p:sp>
        <p:nvSpPr>
          <p:cNvPr id="3" name="Content Placeholder 2"/>
          <p:cNvSpPr>
            <a:spLocks noGrp="1"/>
          </p:cNvSpPr>
          <p:nvPr>
            <p:ph idx="1"/>
          </p:nvPr>
        </p:nvSpPr>
        <p:spPr/>
        <p:txBody>
          <a:bodyPr/>
          <a:lstStyle/>
          <a:p>
            <a:endParaRPr lang="en-US" dirty="0"/>
          </a:p>
        </p:txBody>
      </p:sp>
    </p:spTree>
    <p:extLst>
      <p:ext uri="{BB962C8B-B14F-4D97-AF65-F5344CB8AC3E}">
        <p14:creationId xmlns:p14="http://schemas.microsoft.com/office/powerpoint/2010/main" val="127175303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GRNsight v2.1.11 (master) Screenshot</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92086" y="1600200"/>
            <a:ext cx="7159827" cy="4876800"/>
          </a:xfrm>
        </p:spPr>
      </p:pic>
    </p:spTree>
    <p:extLst>
      <p:ext uri="{BB962C8B-B14F-4D97-AF65-F5344CB8AC3E}">
        <p14:creationId xmlns:p14="http://schemas.microsoft.com/office/powerpoint/2010/main" val="196142072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GRNsight v2.2.3 (beta) Screenshot</a:t>
            </a:r>
            <a:endParaRPr lang="en-US" dirty="0"/>
          </a:p>
        </p:txBody>
      </p:sp>
      <p:pic>
        <p:nvPicPr>
          <p:cNvPr id="8" name="Content Placeholder 7"/>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55077" y="1600200"/>
            <a:ext cx="7033846" cy="4876800"/>
          </a:xfrm>
        </p:spPr>
      </p:pic>
    </p:spTree>
    <p:extLst>
      <p:ext uri="{BB962C8B-B14F-4D97-AF65-F5344CB8AC3E}">
        <p14:creationId xmlns:p14="http://schemas.microsoft.com/office/powerpoint/2010/main" val="1003871663"/>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larity">
  <a:themeElements>
    <a:clrScheme name="Custom 8">
      <a:dk1>
        <a:srgbClr val="000000"/>
      </a:dk1>
      <a:lt1>
        <a:srgbClr val="FFFFFF"/>
      </a:lt1>
      <a:dk2>
        <a:srgbClr val="16693F"/>
      </a:dk2>
      <a:lt2>
        <a:srgbClr val="FFFFFF"/>
      </a:lt2>
      <a:accent1>
        <a:srgbClr val="93A299"/>
      </a:accent1>
      <a:accent2>
        <a:srgbClr val="AD8F67"/>
      </a:accent2>
      <a:accent3>
        <a:srgbClr val="726056"/>
      </a:accent3>
      <a:accent4>
        <a:srgbClr val="4C5A6A"/>
      </a:accent4>
      <a:accent5>
        <a:srgbClr val="808DA0"/>
      </a:accent5>
      <a:accent6>
        <a:srgbClr val="79463D"/>
      </a:accent6>
      <a:hlink>
        <a:srgbClr val="0000FF"/>
      </a:hlink>
      <a:folHlink>
        <a:srgbClr val="800080"/>
      </a:folHlink>
    </a:clrScheme>
    <a:fontScheme name="Office Classic 2">
      <a:maj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Clarity.thmx</Template>
  <TotalTime>4532</TotalTime>
  <Words>1937</Words>
  <Application>Microsoft Macintosh PowerPoint</Application>
  <PresentationFormat>On-screen Show (4:3)</PresentationFormat>
  <Paragraphs>247</Paragraphs>
  <Slides>33</Slides>
  <Notes>8</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33</vt:i4>
      </vt:variant>
    </vt:vector>
  </HeadingPairs>
  <TitlesOfParts>
    <vt:vector size="41" baseType="lpstr">
      <vt:lpstr>Calibri</vt:lpstr>
      <vt:lpstr>Mangal</vt:lpstr>
      <vt:lpstr>MS PGothic</vt:lpstr>
      <vt:lpstr>Symbol</vt:lpstr>
      <vt:lpstr>Times New Roman</vt:lpstr>
      <vt:lpstr>Arial</vt:lpstr>
      <vt:lpstr>Clarity</vt:lpstr>
      <vt:lpstr>Equation</vt:lpstr>
      <vt:lpstr>GRNsight v2:  a web application for visualizing models of small gene regulatory networks</vt:lpstr>
      <vt:lpstr>Introduction: Data Visualization</vt:lpstr>
      <vt:lpstr>GRNsight v1 (Aug 2016)</vt:lpstr>
      <vt:lpstr>Objectives</vt:lpstr>
      <vt:lpstr>Results</vt:lpstr>
      <vt:lpstr>Conclusions &amp; Future Directions</vt:lpstr>
      <vt:lpstr>Backup Slides</vt:lpstr>
      <vt:lpstr>GRNsight v2.1.11 (master) Screenshot</vt:lpstr>
      <vt:lpstr>GRNsight v2.2.3 (beta) Screenshot</vt:lpstr>
      <vt:lpstr>Continuous Integration</vt:lpstr>
      <vt:lpstr>PowerPoint Presentation</vt:lpstr>
      <vt:lpstr>Outline</vt:lpstr>
      <vt:lpstr>Yeast Respond to Cold Shock by Changing Gene Expression</vt:lpstr>
      <vt:lpstr>Yeast Respond to Cold Shock by Changing Gene Expression</vt:lpstr>
      <vt:lpstr>PowerPoint Presentation</vt:lpstr>
      <vt:lpstr>PowerPoint Presentation</vt:lpstr>
      <vt:lpstr>PowerPoint Presentation</vt:lpstr>
      <vt:lpstr>PowerPoint Presentation</vt:lpstr>
      <vt:lpstr>PowerPoint Presentation</vt:lpstr>
      <vt:lpstr>PowerPoint Presentation</vt:lpstr>
      <vt:lpstr>A “Medium-Scale” Gene Regulatory Network that Regulates the Cold Shock Response</vt:lpstr>
      <vt:lpstr>GRNmap: Gene Regulatory Network Modeling and Parameter Estimation</vt:lpstr>
      <vt:lpstr>PowerPoint Presentation</vt:lpstr>
      <vt:lpstr>PowerPoint Presentation</vt:lpstr>
      <vt:lpstr>GRNsight Rapidly Generates GRN graphs Using Our Customizations to the Open Source D3 Library</vt:lpstr>
      <vt:lpstr>GRNsight Rapidly Generates GRN graphs Using Our Customizations to the Open Source D3 Library</vt:lpstr>
      <vt:lpstr>GRNsight Rapidly Generates GRN graphs Using Our Customizations to the Open Source D3 Library</vt:lpstr>
      <vt:lpstr>LSE to Minimum Theoretical LSE Ratio Does Not Change Drastically with Network Size</vt:lpstr>
      <vt:lpstr>But Weights, Production Rates, and Threshold Parameter Values Do Fluctuate Based on Connectivity</vt:lpstr>
      <vt:lpstr>Generally, Networks with the Same Nodes, but Randomized Edges Perform More Poorly</vt:lpstr>
      <vt:lpstr>Conclusions and Future Directions</vt:lpstr>
      <vt:lpstr>PowerPoint Presentation</vt:lpstr>
      <vt:lpstr>PowerPoint Presentation</vt:lpstr>
    </vt:vector>
  </TitlesOfParts>
  <LinksUpToDate>false</LinksUpToDate>
  <SharedDoc>false</SharedDoc>
  <HyperlinksChanged>false</HyperlinksChanged>
  <AppVersion>15.0039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GRNsight</dc:title>
  <dc:creator>LMU</dc:creator>
  <cp:lastModifiedBy>Microsoft Office User</cp:lastModifiedBy>
  <cp:revision>298</cp:revision>
  <cp:lastPrinted>2015-01-31T00:19:40Z</cp:lastPrinted>
  <dcterms:created xsi:type="dcterms:W3CDTF">2014-03-18T20:45:52Z</dcterms:created>
  <dcterms:modified xsi:type="dcterms:W3CDTF">2017-10-18T22:01:48Z</dcterms:modified>
</cp:coreProperties>
</file>